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02" r:id="rId3"/>
    <p:sldId id="258" r:id="rId4"/>
    <p:sldId id="304" r:id="rId5"/>
    <p:sldId id="259" r:id="rId6"/>
    <p:sldId id="260" r:id="rId7"/>
    <p:sldId id="261" r:id="rId8"/>
    <p:sldId id="264" r:id="rId9"/>
    <p:sldId id="265" r:id="rId10"/>
    <p:sldId id="266" r:id="rId11"/>
    <p:sldId id="267" r:id="rId12"/>
    <p:sldId id="268" r:id="rId13"/>
    <p:sldId id="269" r:id="rId14"/>
    <p:sldId id="310" r:id="rId15"/>
    <p:sldId id="271" r:id="rId16"/>
    <p:sldId id="305" r:id="rId17"/>
    <p:sldId id="273" r:id="rId18"/>
    <p:sldId id="274" r:id="rId19"/>
    <p:sldId id="311" r:id="rId20"/>
    <p:sldId id="277" r:id="rId21"/>
    <p:sldId id="318" r:id="rId22"/>
    <p:sldId id="281" r:id="rId23"/>
    <p:sldId id="282" r:id="rId24"/>
    <p:sldId id="317" r:id="rId25"/>
    <p:sldId id="283" r:id="rId26"/>
    <p:sldId id="287" r:id="rId27"/>
    <p:sldId id="289" r:id="rId28"/>
    <p:sldId id="306" r:id="rId29"/>
    <p:sldId id="293" r:id="rId30"/>
    <p:sldId id="313" r:id="rId31"/>
    <p:sldId id="314" r:id="rId32"/>
    <p:sldId id="307" r:id="rId33"/>
    <p:sldId id="312" r:id="rId34"/>
    <p:sldId id="295" r:id="rId35"/>
    <p:sldId id="297" r:id="rId36"/>
    <p:sldId id="298" r:id="rId37"/>
    <p:sldId id="299" r:id="rId38"/>
    <p:sldId id="308" r:id="rId39"/>
    <p:sldId id="300" r:id="rId40"/>
    <p:sldId id="309" r:id="rId41"/>
    <p:sldId id="303" r:id="rId42"/>
  </p:sldIdLst>
  <p:sldSz cx="9144000" cy="6858000" type="screen4x3"/>
  <p:notesSz cx="6858000" cy="9144000"/>
  <p:defaultTextStyle>
    <a:defPPr>
      <a:defRPr lang="en-US"/>
    </a:defPPr>
    <a:lvl1pPr marL="0" algn="l" defTabSz="1072866" rtl="0" eaLnBrk="1" latinLnBrk="0" hangingPunct="1">
      <a:defRPr sz="2100" kern="1200">
        <a:solidFill>
          <a:schemeClr val="tx1"/>
        </a:solidFill>
        <a:latin typeface="+mn-lt"/>
        <a:ea typeface="+mn-ea"/>
        <a:cs typeface="+mn-cs"/>
      </a:defRPr>
    </a:lvl1pPr>
    <a:lvl2pPr marL="536433" algn="l" defTabSz="1072866" rtl="0" eaLnBrk="1" latinLnBrk="0" hangingPunct="1">
      <a:defRPr sz="2100" kern="1200">
        <a:solidFill>
          <a:schemeClr val="tx1"/>
        </a:solidFill>
        <a:latin typeface="+mn-lt"/>
        <a:ea typeface="+mn-ea"/>
        <a:cs typeface="+mn-cs"/>
      </a:defRPr>
    </a:lvl2pPr>
    <a:lvl3pPr marL="1072866" algn="l" defTabSz="1072866" rtl="0" eaLnBrk="1" latinLnBrk="0" hangingPunct="1">
      <a:defRPr sz="2100" kern="1200">
        <a:solidFill>
          <a:schemeClr val="tx1"/>
        </a:solidFill>
        <a:latin typeface="+mn-lt"/>
        <a:ea typeface="+mn-ea"/>
        <a:cs typeface="+mn-cs"/>
      </a:defRPr>
    </a:lvl3pPr>
    <a:lvl4pPr marL="1609298" algn="l" defTabSz="1072866" rtl="0" eaLnBrk="1" latinLnBrk="0" hangingPunct="1">
      <a:defRPr sz="2100" kern="1200">
        <a:solidFill>
          <a:schemeClr val="tx1"/>
        </a:solidFill>
        <a:latin typeface="+mn-lt"/>
        <a:ea typeface="+mn-ea"/>
        <a:cs typeface="+mn-cs"/>
      </a:defRPr>
    </a:lvl4pPr>
    <a:lvl5pPr marL="2145731" algn="l" defTabSz="1072866" rtl="0" eaLnBrk="1" latinLnBrk="0" hangingPunct="1">
      <a:defRPr sz="2100" kern="1200">
        <a:solidFill>
          <a:schemeClr val="tx1"/>
        </a:solidFill>
        <a:latin typeface="+mn-lt"/>
        <a:ea typeface="+mn-ea"/>
        <a:cs typeface="+mn-cs"/>
      </a:defRPr>
    </a:lvl5pPr>
    <a:lvl6pPr marL="2682164" algn="l" defTabSz="1072866" rtl="0" eaLnBrk="1" latinLnBrk="0" hangingPunct="1">
      <a:defRPr sz="2100" kern="1200">
        <a:solidFill>
          <a:schemeClr val="tx1"/>
        </a:solidFill>
        <a:latin typeface="+mn-lt"/>
        <a:ea typeface="+mn-ea"/>
        <a:cs typeface="+mn-cs"/>
      </a:defRPr>
    </a:lvl6pPr>
    <a:lvl7pPr marL="3218597" algn="l" defTabSz="1072866" rtl="0" eaLnBrk="1" latinLnBrk="0" hangingPunct="1">
      <a:defRPr sz="2100" kern="1200">
        <a:solidFill>
          <a:schemeClr val="tx1"/>
        </a:solidFill>
        <a:latin typeface="+mn-lt"/>
        <a:ea typeface="+mn-ea"/>
        <a:cs typeface="+mn-cs"/>
      </a:defRPr>
    </a:lvl7pPr>
    <a:lvl8pPr marL="3755029" algn="l" defTabSz="1072866" rtl="0" eaLnBrk="1" latinLnBrk="0" hangingPunct="1">
      <a:defRPr sz="2100" kern="1200">
        <a:solidFill>
          <a:schemeClr val="tx1"/>
        </a:solidFill>
        <a:latin typeface="+mn-lt"/>
        <a:ea typeface="+mn-ea"/>
        <a:cs typeface="+mn-cs"/>
      </a:defRPr>
    </a:lvl8pPr>
    <a:lvl9pPr marL="4291462" algn="l" defTabSz="1072866"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3333FF"/>
    <a:srgbClr val="3366CC"/>
    <a:srgbClr val="0099CC"/>
    <a:srgbClr val="0066CC"/>
    <a:srgbClr val="CCFF99"/>
    <a:srgbClr val="FF99CC"/>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6" autoAdjust="0"/>
    <p:restoredTop sz="94660"/>
  </p:normalViewPr>
  <p:slideViewPr>
    <p:cSldViewPr snapToGrid="0">
      <p:cViewPr>
        <p:scale>
          <a:sx n="70" d="100"/>
          <a:sy n="70" d="100"/>
        </p:scale>
        <p:origin x="-1120" y="-3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27A9FC-FDA6-4237-8C50-ABF6323E8730}" type="doc">
      <dgm:prSet loTypeId="urn:microsoft.com/office/officeart/2005/8/layout/vList2" loCatId="list" qsTypeId="urn:microsoft.com/office/officeart/2005/8/quickstyle/simple1" qsCatId="simple" csTypeId="urn:microsoft.com/office/officeart/2005/8/colors/accent6_2" csCatId="accent6"/>
      <dgm:spPr/>
      <dgm:t>
        <a:bodyPr/>
        <a:lstStyle/>
        <a:p>
          <a:endParaRPr lang="en-GB"/>
        </a:p>
      </dgm:t>
    </dgm:pt>
    <dgm:pt modelId="{A3327125-4D25-4421-9EB7-C1FDB66A7EFA}" type="pres">
      <dgm:prSet presAssocID="{3F27A9FC-FDA6-4237-8C50-ABF6323E8730}" presName="linear" presStyleCnt="0">
        <dgm:presLayoutVars>
          <dgm:animLvl val="lvl"/>
          <dgm:resizeHandles val="exact"/>
        </dgm:presLayoutVars>
      </dgm:prSet>
      <dgm:spPr/>
      <dgm:t>
        <a:bodyPr/>
        <a:lstStyle/>
        <a:p>
          <a:endParaRPr lang="en-GB"/>
        </a:p>
      </dgm:t>
    </dgm:pt>
  </dgm:ptLst>
  <dgm:cxnLst>
    <dgm:cxn modelId="{6EF9AEAD-963F-4E21-BBA7-531ACBF8EABC}" type="presOf" srcId="{3F27A9FC-FDA6-4237-8C50-ABF6323E8730}" destId="{A3327125-4D25-4421-9EB7-C1FDB66A7EFA}"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4B5E10-B337-4680-88A5-85FFA97F6437}"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GB"/>
        </a:p>
      </dgm:t>
    </dgm:pt>
    <dgm:pt modelId="{480D3FB0-34B8-45D2-9CEC-460901A0BCF1}">
      <dgm:prSet/>
      <dgm:spPr>
        <a:solidFill>
          <a:schemeClr val="accent2"/>
        </a:solidFill>
      </dgm:spPr>
      <dgm:t>
        <a:bodyPr/>
        <a:lstStyle/>
        <a:p>
          <a:pPr rtl="0"/>
          <a:r>
            <a:rPr lang="en-GB" dirty="0" smtClean="0"/>
            <a:t>Networking</a:t>
          </a:r>
          <a:endParaRPr lang="en-GB" dirty="0"/>
        </a:p>
      </dgm:t>
    </dgm:pt>
    <dgm:pt modelId="{F2C1CC48-26B8-4B41-B1FE-FFBE59B51B81}" type="parTrans" cxnId="{FCBEFFC8-15F8-4DD2-8D1F-9492C6B97553}">
      <dgm:prSet/>
      <dgm:spPr/>
      <dgm:t>
        <a:bodyPr/>
        <a:lstStyle/>
        <a:p>
          <a:endParaRPr lang="en-GB"/>
        </a:p>
      </dgm:t>
    </dgm:pt>
    <dgm:pt modelId="{0E4CDEAD-9B05-4FDC-BBCA-BE34C7137F00}" type="sibTrans" cxnId="{FCBEFFC8-15F8-4DD2-8D1F-9492C6B97553}">
      <dgm:prSet/>
      <dgm:spPr/>
      <dgm:t>
        <a:bodyPr/>
        <a:lstStyle/>
        <a:p>
          <a:endParaRPr lang="en-GB"/>
        </a:p>
      </dgm:t>
    </dgm:pt>
    <dgm:pt modelId="{B8205957-04B6-41F4-9904-8506CC4E4FF5}" type="pres">
      <dgm:prSet presAssocID="{274B5E10-B337-4680-88A5-85FFA97F6437}" presName="linear" presStyleCnt="0">
        <dgm:presLayoutVars>
          <dgm:animLvl val="lvl"/>
          <dgm:resizeHandles val="exact"/>
        </dgm:presLayoutVars>
      </dgm:prSet>
      <dgm:spPr/>
      <dgm:t>
        <a:bodyPr/>
        <a:lstStyle/>
        <a:p>
          <a:endParaRPr lang="en-GB"/>
        </a:p>
      </dgm:t>
    </dgm:pt>
    <dgm:pt modelId="{033A1AB5-1D5A-43F9-B9A3-8AAD04CBD34B}" type="pres">
      <dgm:prSet presAssocID="{480D3FB0-34B8-45D2-9CEC-460901A0BCF1}" presName="parentText" presStyleLbl="node1" presStyleIdx="0" presStyleCnt="1">
        <dgm:presLayoutVars>
          <dgm:chMax val="0"/>
          <dgm:bulletEnabled val="1"/>
        </dgm:presLayoutVars>
      </dgm:prSet>
      <dgm:spPr/>
      <dgm:t>
        <a:bodyPr/>
        <a:lstStyle/>
        <a:p>
          <a:endParaRPr lang="en-GB"/>
        </a:p>
      </dgm:t>
    </dgm:pt>
  </dgm:ptLst>
  <dgm:cxnLst>
    <dgm:cxn modelId="{50E22204-DAB9-4F21-B9F9-EB403061F824}" type="presOf" srcId="{480D3FB0-34B8-45D2-9CEC-460901A0BCF1}" destId="{033A1AB5-1D5A-43F9-B9A3-8AAD04CBD34B}" srcOrd="0" destOrd="0" presId="urn:microsoft.com/office/officeart/2005/8/layout/vList2"/>
    <dgm:cxn modelId="{BB297943-28D3-46B7-97CD-25D5A1E14AC1}" type="presOf" srcId="{274B5E10-B337-4680-88A5-85FFA97F6437}" destId="{B8205957-04B6-41F4-9904-8506CC4E4FF5}" srcOrd="0" destOrd="0" presId="urn:microsoft.com/office/officeart/2005/8/layout/vList2"/>
    <dgm:cxn modelId="{FCBEFFC8-15F8-4DD2-8D1F-9492C6B97553}" srcId="{274B5E10-B337-4680-88A5-85FFA97F6437}" destId="{480D3FB0-34B8-45D2-9CEC-460901A0BCF1}" srcOrd="0" destOrd="0" parTransId="{F2C1CC48-26B8-4B41-B1FE-FFBE59B51B81}" sibTransId="{0E4CDEAD-9B05-4FDC-BBCA-BE34C7137F00}"/>
    <dgm:cxn modelId="{2D126093-3B00-4C2D-B976-4A01B972519A}" type="presParOf" srcId="{B8205957-04B6-41F4-9904-8506CC4E4FF5}" destId="{033A1AB5-1D5A-43F9-B9A3-8AAD04CBD34B}"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DC77A8-EF1F-4DFA-857F-A215CE2F02F8}"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GB"/>
        </a:p>
      </dgm:t>
    </dgm:pt>
    <dgm:pt modelId="{E65E0F17-ECD8-4BDB-9A7E-27B00A0E0DFA}">
      <dgm:prSet/>
      <dgm:spPr>
        <a:solidFill>
          <a:schemeClr val="accent2"/>
        </a:solidFill>
      </dgm:spPr>
      <dgm:t>
        <a:bodyPr/>
        <a:lstStyle/>
        <a:p>
          <a:pPr rtl="0"/>
          <a:r>
            <a:rPr lang="en-GB" dirty="0" smtClean="0"/>
            <a:t>Recognition</a:t>
          </a:r>
          <a:endParaRPr lang="en-GB" dirty="0"/>
        </a:p>
      </dgm:t>
    </dgm:pt>
    <dgm:pt modelId="{A9A69633-9433-4D60-B7F4-DDEF772FEF57}" type="parTrans" cxnId="{1C712006-30DA-48E1-84DE-78BB82A2513D}">
      <dgm:prSet/>
      <dgm:spPr/>
      <dgm:t>
        <a:bodyPr/>
        <a:lstStyle/>
        <a:p>
          <a:endParaRPr lang="en-GB"/>
        </a:p>
      </dgm:t>
    </dgm:pt>
    <dgm:pt modelId="{A8D9F10D-EF30-49AA-9F27-1522096E5F10}" type="sibTrans" cxnId="{1C712006-30DA-48E1-84DE-78BB82A2513D}">
      <dgm:prSet/>
      <dgm:spPr/>
      <dgm:t>
        <a:bodyPr/>
        <a:lstStyle/>
        <a:p>
          <a:endParaRPr lang="en-GB"/>
        </a:p>
      </dgm:t>
    </dgm:pt>
    <dgm:pt modelId="{38865C2E-9C80-4D29-A80A-287CAA316731}" type="pres">
      <dgm:prSet presAssocID="{F7DC77A8-EF1F-4DFA-857F-A215CE2F02F8}" presName="linear" presStyleCnt="0">
        <dgm:presLayoutVars>
          <dgm:animLvl val="lvl"/>
          <dgm:resizeHandles val="exact"/>
        </dgm:presLayoutVars>
      </dgm:prSet>
      <dgm:spPr/>
      <dgm:t>
        <a:bodyPr/>
        <a:lstStyle/>
        <a:p>
          <a:endParaRPr lang="en-GB"/>
        </a:p>
      </dgm:t>
    </dgm:pt>
    <dgm:pt modelId="{622E67B8-3A5C-4A04-84B0-B33922397641}" type="pres">
      <dgm:prSet presAssocID="{E65E0F17-ECD8-4BDB-9A7E-27B00A0E0DFA}" presName="parentText" presStyleLbl="node1" presStyleIdx="0" presStyleCnt="1">
        <dgm:presLayoutVars>
          <dgm:chMax val="0"/>
          <dgm:bulletEnabled val="1"/>
        </dgm:presLayoutVars>
      </dgm:prSet>
      <dgm:spPr/>
      <dgm:t>
        <a:bodyPr/>
        <a:lstStyle/>
        <a:p>
          <a:endParaRPr lang="en-GB"/>
        </a:p>
      </dgm:t>
    </dgm:pt>
  </dgm:ptLst>
  <dgm:cxnLst>
    <dgm:cxn modelId="{1C712006-30DA-48E1-84DE-78BB82A2513D}" srcId="{F7DC77A8-EF1F-4DFA-857F-A215CE2F02F8}" destId="{E65E0F17-ECD8-4BDB-9A7E-27B00A0E0DFA}" srcOrd="0" destOrd="0" parTransId="{A9A69633-9433-4D60-B7F4-DDEF772FEF57}" sibTransId="{A8D9F10D-EF30-49AA-9F27-1522096E5F10}"/>
    <dgm:cxn modelId="{9FC19645-88DB-4E12-BF92-4F9C41925033}" type="presOf" srcId="{F7DC77A8-EF1F-4DFA-857F-A215CE2F02F8}" destId="{38865C2E-9C80-4D29-A80A-287CAA316731}" srcOrd="0" destOrd="0" presId="urn:microsoft.com/office/officeart/2005/8/layout/vList2"/>
    <dgm:cxn modelId="{0BD65EB7-B2A7-4DBE-A569-AF82DC12AFDF}" type="presOf" srcId="{E65E0F17-ECD8-4BDB-9A7E-27B00A0E0DFA}" destId="{622E67B8-3A5C-4A04-84B0-B33922397641}" srcOrd="0" destOrd="0" presId="urn:microsoft.com/office/officeart/2005/8/layout/vList2"/>
    <dgm:cxn modelId="{56E12309-0E30-4C0A-94FA-763F6097E960}" type="presParOf" srcId="{38865C2E-9C80-4D29-A80A-287CAA316731}" destId="{622E67B8-3A5C-4A04-84B0-B33922397641}" srcOrd="0"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0F991F-3261-4FD0-80E7-28AB667F30D9}"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GB"/>
        </a:p>
      </dgm:t>
    </dgm:pt>
    <dgm:pt modelId="{1C50F59D-D6B2-4F84-A976-CAD3ACA97FF3}">
      <dgm:prSet/>
      <dgm:spPr>
        <a:solidFill>
          <a:schemeClr val="accent2"/>
        </a:solidFill>
      </dgm:spPr>
      <dgm:t>
        <a:bodyPr/>
        <a:lstStyle/>
        <a:p>
          <a:pPr rtl="0"/>
          <a:r>
            <a:rPr lang="en-GB" dirty="0" smtClean="0"/>
            <a:t>Professional development</a:t>
          </a:r>
          <a:endParaRPr lang="en-GB" dirty="0"/>
        </a:p>
      </dgm:t>
    </dgm:pt>
    <dgm:pt modelId="{51E30519-B26A-4D52-A7B2-A682443372F6}" type="parTrans" cxnId="{340290DF-B31B-444B-A0FF-6AEC771C1927}">
      <dgm:prSet/>
      <dgm:spPr/>
      <dgm:t>
        <a:bodyPr/>
        <a:lstStyle/>
        <a:p>
          <a:endParaRPr lang="en-GB"/>
        </a:p>
      </dgm:t>
    </dgm:pt>
    <dgm:pt modelId="{FA9DAFA5-6703-4BC2-B257-72B66A6320A6}" type="sibTrans" cxnId="{340290DF-B31B-444B-A0FF-6AEC771C1927}">
      <dgm:prSet/>
      <dgm:spPr/>
      <dgm:t>
        <a:bodyPr/>
        <a:lstStyle/>
        <a:p>
          <a:endParaRPr lang="en-GB"/>
        </a:p>
      </dgm:t>
    </dgm:pt>
    <dgm:pt modelId="{3A43A093-FD2F-40B9-9FF4-85C0AD483972}" type="pres">
      <dgm:prSet presAssocID="{F20F991F-3261-4FD0-80E7-28AB667F30D9}" presName="linear" presStyleCnt="0">
        <dgm:presLayoutVars>
          <dgm:animLvl val="lvl"/>
          <dgm:resizeHandles val="exact"/>
        </dgm:presLayoutVars>
      </dgm:prSet>
      <dgm:spPr/>
      <dgm:t>
        <a:bodyPr/>
        <a:lstStyle/>
        <a:p>
          <a:endParaRPr lang="en-GB"/>
        </a:p>
      </dgm:t>
    </dgm:pt>
    <dgm:pt modelId="{F3F50D91-92D0-4159-9360-FAFC01B39E7A}" type="pres">
      <dgm:prSet presAssocID="{1C50F59D-D6B2-4F84-A976-CAD3ACA97FF3}" presName="parentText" presStyleLbl="node1" presStyleIdx="0" presStyleCnt="1">
        <dgm:presLayoutVars>
          <dgm:chMax val="0"/>
          <dgm:bulletEnabled val="1"/>
        </dgm:presLayoutVars>
      </dgm:prSet>
      <dgm:spPr/>
      <dgm:t>
        <a:bodyPr/>
        <a:lstStyle/>
        <a:p>
          <a:endParaRPr lang="en-GB"/>
        </a:p>
      </dgm:t>
    </dgm:pt>
  </dgm:ptLst>
  <dgm:cxnLst>
    <dgm:cxn modelId="{340290DF-B31B-444B-A0FF-6AEC771C1927}" srcId="{F20F991F-3261-4FD0-80E7-28AB667F30D9}" destId="{1C50F59D-D6B2-4F84-A976-CAD3ACA97FF3}" srcOrd="0" destOrd="0" parTransId="{51E30519-B26A-4D52-A7B2-A682443372F6}" sibTransId="{FA9DAFA5-6703-4BC2-B257-72B66A6320A6}"/>
    <dgm:cxn modelId="{7F867467-1DA0-4231-BA1F-A0C415049E47}" type="presOf" srcId="{1C50F59D-D6B2-4F84-A976-CAD3ACA97FF3}" destId="{F3F50D91-92D0-4159-9360-FAFC01B39E7A}" srcOrd="0" destOrd="0" presId="urn:microsoft.com/office/officeart/2005/8/layout/vList2"/>
    <dgm:cxn modelId="{9E242081-3F71-4DCC-9841-35A1877286C2}" type="presOf" srcId="{F20F991F-3261-4FD0-80E7-28AB667F30D9}" destId="{3A43A093-FD2F-40B9-9FF4-85C0AD483972}" srcOrd="0" destOrd="0" presId="urn:microsoft.com/office/officeart/2005/8/layout/vList2"/>
    <dgm:cxn modelId="{5B042978-2204-4B20-8CB7-C856FE9A121A}" type="presParOf" srcId="{3A43A093-FD2F-40B9-9FF4-85C0AD483972}" destId="{F3F50D91-92D0-4159-9360-FAFC01B39E7A}" srcOrd="0" destOrd="0" presId="urn:microsoft.com/office/officeart/2005/8/layout/vList2"/>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4F48EF-20AA-4BD1-B88F-E4111843AD46}"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GB"/>
        </a:p>
      </dgm:t>
    </dgm:pt>
    <dgm:pt modelId="{598C42B5-62CA-48EE-80AB-D3DA36255BCE}">
      <dgm:prSet custT="1"/>
      <dgm:spPr>
        <a:solidFill>
          <a:schemeClr val="accent2"/>
        </a:solidFill>
      </dgm:spPr>
      <dgm:t>
        <a:bodyPr/>
        <a:lstStyle/>
        <a:p>
          <a:pPr rtl="0"/>
          <a:r>
            <a:rPr lang="en-GB" sz="1500" dirty="0" smtClean="0"/>
            <a:t>Publications</a:t>
          </a:r>
          <a:endParaRPr lang="en-GB" sz="1500" dirty="0"/>
        </a:p>
      </dgm:t>
    </dgm:pt>
    <dgm:pt modelId="{B5723CD1-63DF-467E-BF71-C4AF543504C6}" type="parTrans" cxnId="{801D43BF-6DB7-4EAF-8AB5-F4A65187A39B}">
      <dgm:prSet/>
      <dgm:spPr/>
      <dgm:t>
        <a:bodyPr/>
        <a:lstStyle/>
        <a:p>
          <a:endParaRPr lang="en-GB" sz="2000"/>
        </a:p>
      </dgm:t>
    </dgm:pt>
    <dgm:pt modelId="{B78FE805-D951-4AC5-BF6A-2BBEF201EA06}" type="sibTrans" cxnId="{801D43BF-6DB7-4EAF-8AB5-F4A65187A39B}">
      <dgm:prSet/>
      <dgm:spPr/>
      <dgm:t>
        <a:bodyPr/>
        <a:lstStyle/>
        <a:p>
          <a:endParaRPr lang="en-GB" sz="2000"/>
        </a:p>
      </dgm:t>
    </dgm:pt>
    <dgm:pt modelId="{D96EBB1A-79A6-4FC6-9CAA-3056F545E849}" type="pres">
      <dgm:prSet presAssocID="{AF4F48EF-20AA-4BD1-B88F-E4111843AD46}" presName="linear" presStyleCnt="0">
        <dgm:presLayoutVars>
          <dgm:animLvl val="lvl"/>
          <dgm:resizeHandles val="exact"/>
        </dgm:presLayoutVars>
      </dgm:prSet>
      <dgm:spPr/>
      <dgm:t>
        <a:bodyPr/>
        <a:lstStyle/>
        <a:p>
          <a:endParaRPr lang="en-GB"/>
        </a:p>
      </dgm:t>
    </dgm:pt>
    <dgm:pt modelId="{5806DDCB-0905-42E0-8AF9-6FFD215531E8}" type="pres">
      <dgm:prSet presAssocID="{598C42B5-62CA-48EE-80AB-D3DA36255BCE}" presName="parentText" presStyleLbl="node1" presStyleIdx="0" presStyleCnt="1" custScaleX="88889" custLinFactNeighborX="-11111">
        <dgm:presLayoutVars>
          <dgm:chMax val="0"/>
          <dgm:bulletEnabled val="1"/>
        </dgm:presLayoutVars>
      </dgm:prSet>
      <dgm:spPr/>
      <dgm:t>
        <a:bodyPr/>
        <a:lstStyle/>
        <a:p>
          <a:endParaRPr lang="en-GB"/>
        </a:p>
      </dgm:t>
    </dgm:pt>
  </dgm:ptLst>
  <dgm:cxnLst>
    <dgm:cxn modelId="{4C1B8A90-8F28-49E4-A647-BFD376166FD6}" type="presOf" srcId="{AF4F48EF-20AA-4BD1-B88F-E4111843AD46}" destId="{D96EBB1A-79A6-4FC6-9CAA-3056F545E849}" srcOrd="0" destOrd="0" presId="urn:microsoft.com/office/officeart/2005/8/layout/vList2"/>
    <dgm:cxn modelId="{801D43BF-6DB7-4EAF-8AB5-F4A65187A39B}" srcId="{AF4F48EF-20AA-4BD1-B88F-E4111843AD46}" destId="{598C42B5-62CA-48EE-80AB-D3DA36255BCE}" srcOrd="0" destOrd="0" parTransId="{B5723CD1-63DF-467E-BF71-C4AF543504C6}" sibTransId="{B78FE805-D951-4AC5-BF6A-2BBEF201EA06}"/>
    <dgm:cxn modelId="{AB57198E-7897-4725-B2E4-E0A55FAB3537}" type="presOf" srcId="{598C42B5-62CA-48EE-80AB-D3DA36255BCE}" destId="{5806DDCB-0905-42E0-8AF9-6FFD215531E8}" srcOrd="0" destOrd="0" presId="urn:microsoft.com/office/officeart/2005/8/layout/vList2"/>
    <dgm:cxn modelId="{2AE43496-051A-460E-8851-91D77257F37E}" type="presParOf" srcId="{D96EBB1A-79A6-4FC6-9CAA-3056F545E849}" destId="{5806DDCB-0905-42E0-8AF9-6FFD215531E8}" srcOrd="0" destOrd="0" presId="urn:microsoft.com/office/officeart/2005/8/layout/vList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27A9FC-FDA6-4237-8C50-ABF6323E8730}"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GB"/>
        </a:p>
      </dgm:t>
    </dgm:pt>
    <dgm:pt modelId="{FE976E04-7F26-4A55-B75A-B1B6548A129D}">
      <dgm:prSet/>
      <dgm:spPr>
        <a:solidFill>
          <a:schemeClr val="accent2"/>
        </a:solidFill>
      </dgm:spPr>
      <dgm:t>
        <a:bodyPr/>
        <a:lstStyle/>
        <a:p>
          <a:pPr rtl="0"/>
          <a:r>
            <a:rPr lang="en-GB" dirty="0" smtClean="0"/>
            <a:t>Good practice</a:t>
          </a:r>
          <a:endParaRPr lang="en-GB" dirty="0"/>
        </a:p>
      </dgm:t>
    </dgm:pt>
    <dgm:pt modelId="{CC812D27-70C2-48A3-8AAD-F16E40EA11C4}" type="parTrans" cxnId="{B7FA0E82-F560-477C-B8F0-C03ED703A6BA}">
      <dgm:prSet/>
      <dgm:spPr/>
      <dgm:t>
        <a:bodyPr/>
        <a:lstStyle/>
        <a:p>
          <a:endParaRPr lang="en-GB"/>
        </a:p>
      </dgm:t>
    </dgm:pt>
    <dgm:pt modelId="{A2015939-E791-42C8-936E-20B5039DA70F}" type="sibTrans" cxnId="{B7FA0E82-F560-477C-B8F0-C03ED703A6BA}">
      <dgm:prSet/>
      <dgm:spPr/>
      <dgm:t>
        <a:bodyPr/>
        <a:lstStyle/>
        <a:p>
          <a:endParaRPr lang="en-GB"/>
        </a:p>
      </dgm:t>
    </dgm:pt>
    <dgm:pt modelId="{A3327125-4D25-4421-9EB7-C1FDB66A7EFA}" type="pres">
      <dgm:prSet presAssocID="{3F27A9FC-FDA6-4237-8C50-ABF6323E8730}" presName="linear" presStyleCnt="0">
        <dgm:presLayoutVars>
          <dgm:animLvl val="lvl"/>
          <dgm:resizeHandles val="exact"/>
        </dgm:presLayoutVars>
      </dgm:prSet>
      <dgm:spPr/>
      <dgm:t>
        <a:bodyPr/>
        <a:lstStyle/>
        <a:p>
          <a:endParaRPr lang="en-GB"/>
        </a:p>
      </dgm:t>
    </dgm:pt>
    <dgm:pt modelId="{566ACD4B-D94A-48A7-A85F-E3A07F24679F}" type="pres">
      <dgm:prSet presAssocID="{FE976E04-7F26-4A55-B75A-B1B6548A129D}" presName="parentText" presStyleLbl="node1" presStyleIdx="0" presStyleCnt="1">
        <dgm:presLayoutVars>
          <dgm:chMax val="0"/>
          <dgm:bulletEnabled val="1"/>
        </dgm:presLayoutVars>
      </dgm:prSet>
      <dgm:spPr/>
      <dgm:t>
        <a:bodyPr/>
        <a:lstStyle/>
        <a:p>
          <a:endParaRPr lang="en-GB"/>
        </a:p>
      </dgm:t>
    </dgm:pt>
  </dgm:ptLst>
  <dgm:cxnLst>
    <dgm:cxn modelId="{B7FA0E82-F560-477C-B8F0-C03ED703A6BA}" srcId="{3F27A9FC-FDA6-4237-8C50-ABF6323E8730}" destId="{FE976E04-7F26-4A55-B75A-B1B6548A129D}" srcOrd="0" destOrd="0" parTransId="{CC812D27-70C2-48A3-8AAD-F16E40EA11C4}" sibTransId="{A2015939-E791-42C8-936E-20B5039DA70F}"/>
    <dgm:cxn modelId="{139D2B70-DC94-4556-AC7B-8099A0A2EA33}" type="presOf" srcId="{3F27A9FC-FDA6-4237-8C50-ABF6323E8730}" destId="{A3327125-4D25-4421-9EB7-C1FDB66A7EFA}" srcOrd="0" destOrd="0" presId="urn:microsoft.com/office/officeart/2005/8/layout/vList2"/>
    <dgm:cxn modelId="{E635A804-142F-406D-AF1A-D08B4A242D5C}" type="presOf" srcId="{FE976E04-7F26-4A55-B75A-B1B6548A129D}" destId="{566ACD4B-D94A-48A7-A85F-E3A07F24679F}" srcOrd="0" destOrd="0" presId="urn:microsoft.com/office/officeart/2005/8/layout/vList2"/>
    <dgm:cxn modelId="{C7775614-2787-4388-B4ED-941506705E3C}" type="presParOf" srcId="{A3327125-4D25-4421-9EB7-C1FDB66A7EFA}" destId="{566ACD4B-D94A-48A7-A85F-E3A07F24679F}" srcOrd="0" destOrd="0" presId="urn:microsoft.com/office/officeart/2005/8/layout/vList2"/>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EFBFB26-FA0F-4EB7-AB4D-D12AF3FB6F09}"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GB"/>
        </a:p>
      </dgm:t>
    </dgm:pt>
    <dgm:pt modelId="{AEEA8C7F-A626-470D-8870-FA31C4B2DA91}">
      <dgm:prSet/>
      <dgm:spPr>
        <a:solidFill>
          <a:schemeClr val="accent2"/>
        </a:solidFill>
      </dgm:spPr>
      <dgm:t>
        <a:bodyPr/>
        <a:lstStyle/>
        <a:p>
          <a:pPr rtl="0"/>
          <a:r>
            <a:rPr lang="en-GB" dirty="0" smtClean="0"/>
            <a:t>Training and events</a:t>
          </a:r>
          <a:endParaRPr lang="en-GB" dirty="0"/>
        </a:p>
      </dgm:t>
    </dgm:pt>
    <dgm:pt modelId="{A1A6489D-7391-49E4-B009-8DA4D3EE434E}" type="parTrans" cxnId="{7231884F-5632-4C5B-B823-3BA29CA0E188}">
      <dgm:prSet/>
      <dgm:spPr/>
      <dgm:t>
        <a:bodyPr/>
        <a:lstStyle/>
        <a:p>
          <a:endParaRPr lang="en-GB"/>
        </a:p>
      </dgm:t>
    </dgm:pt>
    <dgm:pt modelId="{0B7C20A4-DC01-42EB-AFDA-98C53432DFD5}" type="sibTrans" cxnId="{7231884F-5632-4C5B-B823-3BA29CA0E188}">
      <dgm:prSet/>
      <dgm:spPr/>
      <dgm:t>
        <a:bodyPr/>
        <a:lstStyle/>
        <a:p>
          <a:endParaRPr lang="en-GB"/>
        </a:p>
      </dgm:t>
    </dgm:pt>
    <dgm:pt modelId="{48DBDB8B-417E-471F-9D45-BD728EC0EF5F}" type="pres">
      <dgm:prSet presAssocID="{FEFBFB26-FA0F-4EB7-AB4D-D12AF3FB6F09}" presName="linear" presStyleCnt="0">
        <dgm:presLayoutVars>
          <dgm:animLvl val="lvl"/>
          <dgm:resizeHandles val="exact"/>
        </dgm:presLayoutVars>
      </dgm:prSet>
      <dgm:spPr/>
      <dgm:t>
        <a:bodyPr/>
        <a:lstStyle/>
        <a:p>
          <a:endParaRPr lang="en-GB"/>
        </a:p>
      </dgm:t>
    </dgm:pt>
    <dgm:pt modelId="{CD56A01C-2E34-4967-AF5A-45BA8D4BB5EF}" type="pres">
      <dgm:prSet presAssocID="{AEEA8C7F-A626-470D-8870-FA31C4B2DA91}" presName="parentText" presStyleLbl="node1" presStyleIdx="0" presStyleCnt="1">
        <dgm:presLayoutVars>
          <dgm:chMax val="0"/>
          <dgm:bulletEnabled val="1"/>
        </dgm:presLayoutVars>
      </dgm:prSet>
      <dgm:spPr/>
      <dgm:t>
        <a:bodyPr/>
        <a:lstStyle/>
        <a:p>
          <a:endParaRPr lang="en-GB"/>
        </a:p>
      </dgm:t>
    </dgm:pt>
  </dgm:ptLst>
  <dgm:cxnLst>
    <dgm:cxn modelId="{7231884F-5632-4C5B-B823-3BA29CA0E188}" srcId="{FEFBFB26-FA0F-4EB7-AB4D-D12AF3FB6F09}" destId="{AEEA8C7F-A626-470D-8870-FA31C4B2DA91}" srcOrd="0" destOrd="0" parTransId="{A1A6489D-7391-49E4-B009-8DA4D3EE434E}" sibTransId="{0B7C20A4-DC01-42EB-AFDA-98C53432DFD5}"/>
    <dgm:cxn modelId="{8F9010A0-1E73-4269-9A05-472E2824ED9C}" type="presOf" srcId="{FEFBFB26-FA0F-4EB7-AB4D-D12AF3FB6F09}" destId="{48DBDB8B-417E-471F-9D45-BD728EC0EF5F}" srcOrd="0" destOrd="0" presId="urn:microsoft.com/office/officeart/2005/8/layout/vList2"/>
    <dgm:cxn modelId="{61F7EB08-B9D9-4C31-9CC1-419A80BB2217}" type="presOf" srcId="{AEEA8C7F-A626-470D-8870-FA31C4B2DA91}" destId="{CD56A01C-2E34-4967-AF5A-45BA8D4BB5EF}" srcOrd="0" destOrd="0" presId="urn:microsoft.com/office/officeart/2005/8/layout/vList2"/>
    <dgm:cxn modelId="{BCB901E1-B2BD-4A1F-9CD0-A714834ED2D2}" type="presParOf" srcId="{48DBDB8B-417E-471F-9D45-BD728EC0EF5F}" destId="{CD56A01C-2E34-4967-AF5A-45BA8D4BB5EF}" srcOrd="0" destOrd="0" presId="urn:microsoft.com/office/officeart/2005/8/layout/vList2"/>
  </dgm:cxnLst>
  <dgm:bg/>
  <dgm:whole/>
  <dgm:extLst>
    <a:ext uri="http://schemas.microsoft.com/office/drawing/2008/diagram">
      <dsp:dataModelExt xmlns:dsp="http://schemas.microsoft.com/office/drawing/2008/diagram" relId="rId3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A1AB5-1D5A-43F9-B9A3-8AAD04CBD34B}">
      <dsp:nvSpPr>
        <dsp:cNvPr id="0" name=""/>
        <dsp:cNvSpPr/>
      </dsp:nvSpPr>
      <dsp:spPr>
        <a:xfrm>
          <a:off x="0" y="4778"/>
          <a:ext cx="1141244" cy="359774"/>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GB" sz="1500" kern="1200" dirty="0" smtClean="0"/>
            <a:t>Networking</a:t>
          </a:r>
          <a:endParaRPr lang="en-GB" sz="1500" kern="1200" dirty="0"/>
        </a:p>
      </dsp:txBody>
      <dsp:txXfrm>
        <a:off x="17563" y="22341"/>
        <a:ext cx="1106118" cy="3246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E67B8-3A5C-4A04-84B0-B33922397641}">
      <dsp:nvSpPr>
        <dsp:cNvPr id="0" name=""/>
        <dsp:cNvSpPr/>
      </dsp:nvSpPr>
      <dsp:spPr>
        <a:xfrm>
          <a:off x="0" y="4778"/>
          <a:ext cx="1162132" cy="359774"/>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GB" sz="1500" kern="1200" dirty="0" smtClean="0"/>
            <a:t>Recognition</a:t>
          </a:r>
          <a:endParaRPr lang="en-GB" sz="1500" kern="1200" dirty="0"/>
        </a:p>
      </dsp:txBody>
      <dsp:txXfrm>
        <a:off x="17563" y="22341"/>
        <a:ext cx="1127006" cy="3246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F50D91-92D0-4159-9360-FAFC01B39E7A}">
      <dsp:nvSpPr>
        <dsp:cNvPr id="0" name=""/>
        <dsp:cNvSpPr/>
      </dsp:nvSpPr>
      <dsp:spPr>
        <a:xfrm>
          <a:off x="0" y="4778"/>
          <a:ext cx="2206406" cy="359774"/>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GB" sz="1500" kern="1200" dirty="0" smtClean="0"/>
            <a:t>Professional development</a:t>
          </a:r>
          <a:endParaRPr lang="en-GB" sz="1500" kern="1200" dirty="0"/>
        </a:p>
      </dsp:txBody>
      <dsp:txXfrm>
        <a:off x="17563" y="22341"/>
        <a:ext cx="2171280" cy="3246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6DDCB-0905-42E0-8AF9-6FFD215531E8}">
      <dsp:nvSpPr>
        <dsp:cNvPr id="0" name=""/>
        <dsp:cNvSpPr/>
      </dsp:nvSpPr>
      <dsp:spPr>
        <a:xfrm>
          <a:off x="0" y="19696"/>
          <a:ext cx="1152129" cy="329939"/>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GB" sz="1500" kern="1200" dirty="0" smtClean="0"/>
            <a:t>Publications</a:t>
          </a:r>
          <a:endParaRPr lang="en-GB" sz="1500" kern="1200" dirty="0"/>
        </a:p>
      </dsp:txBody>
      <dsp:txXfrm>
        <a:off x="16106" y="35802"/>
        <a:ext cx="1119917" cy="2977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6ACD4B-D94A-48A7-A85F-E3A07F24679F}">
      <dsp:nvSpPr>
        <dsp:cNvPr id="0" name=""/>
        <dsp:cNvSpPr/>
      </dsp:nvSpPr>
      <dsp:spPr>
        <a:xfrm>
          <a:off x="0" y="4778"/>
          <a:ext cx="1296549" cy="359774"/>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GB" sz="1500" kern="1200" dirty="0" smtClean="0"/>
            <a:t>Good practice</a:t>
          </a:r>
          <a:endParaRPr lang="en-GB" sz="1500" kern="1200" dirty="0"/>
        </a:p>
      </dsp:txBody>
      <dsp:txXfrm>
        <a:off x="17563" y="22341"/>
        <a:ext cx="1261423" cy="3246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6A01C-2E34-4967-AF5A-45BA8D4BB5EF}">
      <dsp:nvSpPr>
        <dsp:cNvPr id="0" name=""/>
        <dsp:cNvSpPr/>
      </dsp:nvSpPr>
      <dsp:spPr>
        <a:xfrm>
          <a:off x="0" y="4778"/>
          <a:ext cx="1789140" cy="359774"/>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GB" sz="1500" kern="1200" dirty="0" smtClean="0"/>
            <a:t>Training and events</a:t>
          </a:r>
          <a:endParaRPr lang="en-GB" sz="1500" kern="1200" dirty="0"/>
        </a:p>
      </dsp:txBody>
      <dsp:txXfrm>
        <a:off x="17563" y="22341"/>
        <a:ext cx="1754014" cy="3246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E3964C-8F9C-4701-9670-59AC5965A904}" type="datetimeFigureOut">
              <a:rPr lang="en-GB" smtClean="0"/>
              <a:t>13/11/2013</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261A73-9BE7-46A6-8C8D-FE057B8EDAE7}" type="slidenum">
              <a:rPr lang="en-GB" smtClean="0"/>
              <a:t>‹#›</a:t>
            </a:fld>
            <a:endParaRPr lang="en-GB" dirty="0"/>
          </a:p>
        </p:txBody>
      </p:sp>
    </p:spTree>
    <p:extLst>
      <p:ext uri="{BB962C8B-B14F-4D97-AF65-F5344CB8AC3E}">
        <p14:creationId xmlns:p14="http://schemas.microsoft.com/office/powerpoint/2010/main" val="2085897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8CCC7D-CE82-433F-A802-39E3B164C1BC}" type="slidenum">
              <a:rPr lang="en-GB" smtClean="0"/>
              <a:t>2</a:t>
            </a:fld>
            <a:endParaRPr lang="en-GB" dirty="0"/>
          </a:p>
        </p:txBody>
      </p:sp>
    </p:spTree>
    <p:extLst>
      <p:ext uri="{BB962C8B-B14F-4D97-AF65-F5344CB8AC3E}">
        <p14:creationId xmlns:p14="http://schemas.microsoft.com/office/powerpoint/2010/main" val="314769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7000"/>
            </a:lvl1pPr>
          </a:lstStyle>
          <a:p>
            <a:r>
              <a:rPr lang="en-US" smtClean="0"/>
              <a:t>Click to edit Master title style</a:t>
            </a:r>
            <a:endParaRPr lang="en-GB"/>
          </a:p>
        </p:txBody>
      </p:sp>
      <p:sp>
        <p:nvSpPr>
          <p:cNvPr id="3" name="Subtitle 2"/>
          <p:cNvSpPr>
            <a:spLocks noGrp="1"/>
          </p:cNvSpPr>
          <p:nvPr>
            <p:ph type="subTitle" idx="1"/>
          </p:nvPr>
        </p:nvSpPr>
        <p:spPr>
          <a:xfrm>
            <a:off x="1143000" y="3602038"/>
            <a:ext cx="6858000" cy="1655763"/>
          </a:xfrm>
        </p:spPr>
        <p:txBody>
          <a:bodyPr/>
          <a:lstStyle>
            <a:lvl1pPr marL="0" indent="0" algn="ctr">
              <a:buNone/>
              <a:defRPr sz="2800"/>
            </a:lvl1pPr>
            <a:lvl2pPr marL="536433" indent="0" algn="ctr">
              <a:buNone/>
              <a:defRPr sz="2300"/>
            </a:lvl2pPr>
            <a:lvl3pPr marL="1072866" indent="0" algn="ctr">
              <a:buNone/>
              <a:defRPr sz="2100"/>
            </a:lvl3pPr>
            <a:lvl4pPr marL="1609298" indent="0" algn="ctr">
              <a:buNone/>
              <a:defRPr sz="1900"/>
            </a:lvl4pPr>
            <a:lvl5pPr marL="2145731" indent="0" algn="ctr">
              <a:buNone/>
              <a:defRPr sz="1900"/>
            </a:lvl5pPr>
            <a:lvl6pPr marL="2682164" indent="0" algn="ctr">
              <a:buNone/>
              <a:defRPr sz="1900"/>
            </a:lvl6pPr>
            <a:lvl7pPr marL="3218597" indent="0" algn="ctr">
              <a:buNone/>
              <a:defRPr sz="1900"/>
            </a:lvl7pPr>
            <a:lvl8pPr marL="3755029" indent="0" algn="ctr">
              <a:buNone/>
              <a:defRPr sz="1900"/>
            </a:lvl8pPr>
            <a:lvl9pPr marL="4291462" indent="0" algn="ctr">
              <a:buNone/>
              <a:defRPr sz="19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B65731E9-4F47-4CC4-90C5-D49EECEE5C63}" type="datetimeFigureOut">
              <a:rPr lang="en-GB" smtClean="0"/>
              <a:t>13/11/2013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71C843A-1AF5-417E-865C-711AA192E299}" type="slidenum">
              <a:rPr lang="en-GB" smtClean="0"/>
              <a:t>‹#›</a:t>
            </a:fld>
            <a:endParaRPr lang="en-GB" dirty="0"/>
          </a:p>
        </p:txBody>
      </p:sp>
    </p:spTree>
    <p:extLst>
      <p:ext uri="{BB962C8B-B14F-4D97-AF65-F5344CB8AC3E}">
        <p14:creationId xmlns:p14="http://schemas.microsoft.com/office/powerpoint/2010/main" val="386067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65731E9-4F47-4CC4-90C5-D49EECEE5C63}" type="datetimeFigureOut">
              <a:rPr lang="en-GB" smtClean="0"/>
              <a:t>13/11/2013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71C843A-1AF5-417E-865C-711AA192E299}" type="slidenum">
              <a:rPr lang="en-GB" smtClean="0"/>
              <a:t>‹#›</a:t>
            </a:fld>
            <a:endParaRPr lang="en-GB" dirty="0"/>
          </a:p>
        </p:txBody>
      </p:sp>
    </p:spTree>
    <p:extLst>
      <p:ext uri="{BB962C8B-B14F-4D97-AF65-F5344CB8AC3E}">
        <p14:creationId xmlns:p14="http://schemas.microsoft.com/office/powerpoint/2010/main" val="3368646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7" y="365127"/>
            <a:ext cx="1971675" cy="5811839"/>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28652" y="365127"/>
            <a:ext cx="5800725" cy="58118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65731E9-4F47-4CC4-90C5-D49EECEE5C63}" type="datetimeFigureOut">
              <a:rPr lang="en-GB" smtClean="0"/>
              <a:t>13/11/2013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71C843A-1AF5-417E-865C-711AA192E299}" type="slidenum">
              <a:rPr lang="en-GB" smtClean="0"/>
              <a:t>‹#›</a:t>
            </a:fld>
            <a:endParaRPr lang="en-GB" dirty="0"/>
          </a:p>
        </p:txBody>
      </p:sp>
    </p:spTree>
    <p:extLst>
      <p:ext uri="{BB962C8B-B14F-4D97-AF65-F5344CB8AC3E}">
        <p14:creationId xmlns:p14="http://schemas.microsoft.com/office/powerpoint/2010/main" val="881141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65731E9-4F47-4CC4-90C5-D49EECEE5C63}" type="datetimeFigureOut">
              <a:rPr lang="en-GB" smtClean="0"/>
              <a:t>13/11/2013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71C843A-1AF5-417E-865C-711AA192E299}" type="slidenum">
              <a:rPr lang="en-GB" smtClean="0"/>
              <a:t>‹#›</a:t>
            </a:fld>
            <a:endParaRPr lang="en-GB" dirty="0"/>
          </a:p>
        </p:txBody>
      </p:sp>
    </p:spTree>
    <p:extLst>
      <p:ext uri="{BB962C8B-B14F-4D97-AF65-F5344CB8AC3E}">
        <p14:creationId xmlns:p14="http://schemas.microsoft.com/office/powerpoint/2010/main" val="232144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9" y="1709742"/>
            <a:ext cx="7886700" cy="2852737"/>
          </a:xfrm>
        </p:spPr>
        <p:txBody>
          <a:bodyPr anchor="b"/>
          <a:lstStyle>
            <a:lvl1pPr>
              <a:defRPr sz="7000"/>
            </a:lvl1pPr>
          </a:lstStyle>
          <a:p>
            <a:r>
              <a:rPr lang="en-US" smtClean="0"/>
              <a:t>Click to edit Master title style</a:t>
            </a:r>
            <a:endParaRPr lang="en-GB"/>
          </a:p>
        </p:txBody>
      </p:sp>
      <p:sp>
        <p:nvSpPr>
          <p:cNvPr id="3" name="Text Placeholder 2"/>
          <p:cNvSpPr>
            <a:spLocks noGrp="1"/>
          </p:cNvSpPr>
          <p:nvPr>
            <p:ph type="body" idx="1"/>
          </p:nvPr>
        </p:nvSpPr>
        <p:spPr>
          <a:xfrm>
            <a:off x="623889" y="4589466"/>
            <a:ext cx="7886700" cy="1500187"/>
          </a:xfrm>
        </p:spPr>
        <p:txBody>
          <a:bodyPr/>
          <a:lstStyle>
            <a:lvl1pPr marL="0" indent="0">
              <a:buNone/>
              <a:defRPr sz="2800">
                <a:solidFill>
                  <a:schemeClr val="tx1">
                    <a:tint val="75000"/>
                  </a:schemeClr>
                </a:solidFill>
              </a:defRPr>
            </a:lvl1pPr>
            <a:lvl2pPr marL="536433" indent="0">
              <a:buNone/>
              <a:defRPr sz="2300">
                <a:solidFill>
                  <a:schemeClr val="tx1">
                    <a:tint val="75000"/>
                  </a:schemeClr>
                </a:solidFill>
              </a:defRPr>
            </a:lvl2pPr>
            <a:lvl3pPr marL="1072866" indent="0">
              <a:buNone/>
              <a:defRPr sz="2100">
                <a:solidFill>
                  <a:schemeClr val="tx1">
                    <a:tint val="75000"/>
                  </a:schemeClr>
                </a:solidFill>
              </a:defRPr>
            </a:lvl3pPr>
            <a:lvl4pPr marL="1609298" indent="0">
              <a:buNone/>
              <a:defRPr sz="1900">
                <a:solidFill>
                  <a:schemeClr val="tx1">
                    <a:tint val="75000"/>
                  </a:schemeClr>
                </a:solidFill>
              </a:defRPr>
            </a:lvl4pPr>
            <a:lvl5pPr marL="2145731" indent="0">
              <a:buNone/>
              <a:defRPr sz="1900">
                <a:solidFill>
                  <a:schemeClr val="tx1">
                    <a:tint val="75000"/>
                  </a:schemeClr>
                </a:solidFill>
              </a:defRPr>
            </a:lvl5pPr>
            <a:lvl6pPr marL="2682164" indent="0">
              <a:buNone/>
              <a:defRPr sz="1900">
                <a:solidFill>
                  <a:schemeClr val="tx1">
                    <a:tint val="75000"/>
                  </a:schemeClr>
                </a:solidFill>
              </a:defRPr>
            </a:lvl6pPr>
            <a:lvl7pPr marL="3218597" indent="0">
              <a:buNone/>
              <a:defRPr sz="1900">
                <a:solidFill>
                  <a:schemeClr val="tx1">
                    <a:tint val="75000"/>
                  </a:schemeClr>
                </a:solidFill>
              </a:defRPr>
            </a:lvl7pPr>
            <a:lvl8pPr marL="3755029" indent="0">
              <a:buNone/>
              <a:defRPr sz="1900">
                <a:solidFill>
                  <a:schemeClr val="tx1">
                    <a:tint val="75000"/>
                  </a:schemeClr>
                </a:solidFill>
              </a:defRPr>
            </a:lvl8pPr>
            <a:lvl9pPr marL="4291462"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5731E9-4F47-4CC4-90C5-D49EECEE5C63}" type="datetimeFigureOut">
              <a:rPr lang="en-GB" smtClean="0"/>
              <a:t>13/11/2013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171C843A-1AF5-417E-865C-711AA192E299}" type="slidenum">
              <a:rPr lang="en-GB" smtClean="0"/>
              <a:t>‹#›</a:t>
            </a:fld>
            <a:endParaRPr lang="en-GB" dirty="0"/>
          </a:p>
        </p:txBody>
      </p:sp>
    </p:spTree>
    <p:extLst>
      <p:ext uri="{BB962C8B-B14F-4D97-AF65-F5344CB8AC3E}">
        <p14:creationId xmlns:p14="http://schemas.microsoft.com/office/powerpoint/2010/main" val="1570239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28650" y="1825625"/>
            <a:ext cx="38862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29150" y="1825625"/>
            <a:ext cx="38862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B65731E9-4F47-4CC4-90C5-D49EECEE5C63}" type="datetimeFigureOut">
              <a:rPr lang="en-GB" smtClean="0"/>
              <a:t>13/11/2013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71C843A-1AF5-417E-865C-711AA192E299}" type="slidenum">
              <a:rPr lang="en-GB" smtClean="0"/>
              <a:t>‹#›</a:t>
            </a:fld>
            <a:endParaRPr lang="en-GB" dirty="0"/>
          </a:p>
        </p:txBody>
      </p:sp>
    </p:spTree>
    <p:extLst>
      <p:ext uri="{BB962C8B-B14F-4D97-AF65-F5344CB8AC3E}">
        <p14:creationId xmlns:p14="http://schemas.microsoft.com/office/powerpoint/2010/main" val="2505635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2" y="365128"/>
            <a:ext cx="78867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800" b="1"/>
            </a:lvl1pPr>
            <a:lvl2pPr marL="536433" indent="0">
              <a:buNone/>
              <a:defRPr sz="2300" b="1"/>
            </a:lvl2pPr>
            <a:lvl3pPr marL="1072866" indent="0">
              <a:buNone/>
              <a:defRPr sz="2100" b="1"/>
            </a:lvl3pPr>
            <a:lvl4pPr marL="1609298" indent="0">
              <a:buNone/>
              <a:defRPr sz="1900" b="1"/>
            </a:lvl4pPr>
            <a:lvl5pPr marL="2145731" indent="0">
              <a:buNone/>
              <a:defRPr sz="1900" b="1"/>
            </a:lvl5pPr>
            <a:lvl6pPr marL="2682164" indent="0">
              <a:buNone/>
              <a:defRPr sz="1900" b="1"/>
            </a:lvl6pPr>
            <a:lvl7pPr marL="3218597" indent="0">
              <a:buNone/>
              <a:defRPr sz="1900" b="1"/>
            </a:lvl7pPr>
            <a:lvl8pPr marL="3755029" indent="0">
              <a:buNone/>
              <a:defRPr sz="1900" b="1"/>
            </a:lvl8pPr>
            <a:lvl9pPr marL="4291462"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800" b="1"/>
            </a:lvl1pPr>
            <a:lvl2pPr marL="536433" indent="0">
              <a:buNone/>
              <a:defRPr sz="2300" b="1"/>
            </a:lvl2pPr>
            <a:lvl3pPr marL="1072866" indent="0">
              <a:buNone/>
              <a:defRPr sz="2100" b="1"/>
            </a:lvl3pPr>
            <a:lvl4pPr marL="1609298" indent="0">
              <a:buNone/>
              <a:defRPr sz="1900" b="1"/>
            </a:lvl4pPr>
            <a:lvl5pPr marL="2145731" indent="0">
              <a:buNone/>
              <a:defRPr sz="1900" b="1"/>
            </a:lvl5pPr>
            <a:lvl6pPr marL="2682164" indent="0">
              <a:buNone/>
              <a:defRPr sz="1900" b="1"/>
            </a:lvl6pPr>
            <a:lvl7pPr marL="3218597" indent="0">
              <a:buNone/>
              <a:defRPr sz="1900" b="1"/>
            </a:lvl7pPr>
            <a:lvl8pPr marL="3755029" indent="0">
              <a:buNone/>
              <a:defRPr sz="1900" b="1"/>
            </a:lvl8pPr>
            <a:lvl9pPr marL="4291462"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B65731E9-4F47-4CC4-90C5-D49EECEE5C63}" type="datetimeFigureOut">
              <a:rPr lang="en-GB" smtClean="0"/>
              <a:t>13/11/2013</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171C843A-1AF5-417E-865C-711AA192E299}" type="slidenum">
              <a:rPr lang="en-GB" smtClean="0"/>
              <a:t>‹#›</a:t>
            </a:fld>
            <a:endParaRPr lang="en-GB" dirty="0"/>
          </a:p>
        </p:txBody>
      </p:sp>
    </p:spTree>
    <p:extLst>
      <p:ext uri="{BB962C8B-B14F-4D97-AF65-F5344CB8AC3E}">
        <p14:creationId xmlns:p14="http://schemas.microsoft.com/office/powerpoint/2010/main" val="656413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B65731E9-4F47-4CC4-90C5-D49EECEE5C63}" type="datetimeFigureOut">
              <a:rPr lang="en-GB" smtClean="0"/>
              <a:t>13/11/2013</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171C843A-1AF5-417E-865C-711AA192E299}" type="slidenum">
              <a:rPr lang="en-GB" smtClean="0"/>
              <a:t>‹#›</a:t>
            </a:fld>
            <a:endParaRPr lang="en-GB" dirty="0"/>
          </a:p>
        </p:txBody>
      </p:sp>
    </p:spTree>
    <p:extLst>
      <p:ext uri="{BB962C8B-B14F-4D97-AF65-F5344CB8AC3E}">
        <p14:creationId xmlns:p14="http://schemas.microsoft.com/office/powerpoint/2010/main" val="568464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731E9-4F47-4CC4-90C5-D49EECEE5C63}" type="datetimeFigureOut">
              <a:rPr lang="en-GB" smtClean="0"/>
              <a:t>13/11/2013</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171C843A-1AF5-417E-865C-711AA192E299}" type="slidenum">
              <a:rPr lang="en-GB" smtClean="0"/>
              <a:t>‹#›</a:t>
            </a:fld>
            <a:endParaRPr lang="en-GB" dirty="0"/>
          </a:p>
        </p:txBody>
      </p:sp>
    </p:spTree>
    <p:extLst>
      <p:ext uri="{BB962C8B-B14F-4D97-AF65-F5344CB8AC3E}">
        <p14:creationId xmlns:p14="http://schemas.microsoft.com/office/powerpoint/2010/main" val="1998776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3800"/>
            </a:lvl1pPr>
          </a:lstStyle>
          <a:p>
            <a:r>
              <a:rPr lang="en-US" smtClean="0"/>
              <a:t>Click to edit Master title style</a:t>
            </a:r>
            <a:endParaRPr lang="en-GB"/>
          </a:p>
        </p:txBody>
      </p:sp>
      <p:sp>
        <p:nvSpPr>
          <p:cNvPr id="3" name="Content Placeholder 2"/>
          <p:cNvSpPr>
            <a:spLocks noGrp="1"/>
          </p:cNvSpPr>
          <p:nvPr>
            <p:ph idx="1"/>
          </p:nvPr>
        </p:nvSpPr>
        <p:spPr>
          <a:xfrm>
            <a:off x="3887391" y="987429"/>
            <a:ext cx="4629150" cy="4873625"/>
          </a:xfrm>
        </p:spPr>
        <p:txBody>
          <a:bodyPr/>
          <a:lstStyle>
            <a:lvl1pPr>
              <a:defRPr sz="3800"/>
            </a:lvl1pPr>
            <a:lvl2pPr>
              <a:defRPr sz="3300"/>
            </a:lvl2pPr>
            <a:lvl3pPr>
              <a:defRPr sz="28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29842" y="2057401"/>
            <a:ext cx="2949178" cy="3811588"/>
          </a:xfrm>
        </p:spPr>
        <p:txBody>
          <a:bodyPr/>
          <a:lstStyle>
            <a:lvl1pPr marL="0" indent="0">
              <a:buNone/>
              <a:defRPr sz="1900"/>
            </a:lvl1pPr>
            <a:lvl2pPr marL="536433" indent="0">
              <a:buNone/>
              <a:defRPr sz="1600"/>
            </a:lvl2pPr>
            <a:lvl3pPr marL="1072866" indent="0">
              <a:buNone/>
              <a:defRPr sz="1400"/>
            </a:lvl3pPr>
            <a:lvl4pPr marL="1609298" indent="0">
              <a:buNone/>
              <a:defRPr sz="1200"/>
            </a:lvl4pPr>
            <a:lvl5pPr marL="2145731" indent="0">
              <a:buNone/>
              <a:defRPr sz="1200"/>
            </a:lvl5pPr>
            <a:lvl6pPr marL="2682164" indent="0">
              <a:buNone/>
              <a:defRPr sz="1200"/>
            </a:lvl6pPr>
            <a:lvl7pPr marL="3218597" indent="0">
              <a:buNone/>
              <a:defRPr sz="1200"/>
            </a:lvl7pPr>
            <a:lvl8pPr marL="3755029" indent="0">
              <a:buNone/>
              <a:defRPr sz="1200"/>
            </a:lvl8pPr>
            <a:lvl9pPr marL="4291462"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5731E9-4F47-4CC4-90C5-D49EECEE5C63}" type="datetimeFigureOut">
              <a:rPr lang="en-GB" smtClean="0"/>
              <a:t>13/11/2013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71C843A-1AF5-417E-865C-711AA192E299}" type="slidenum">
              <a:rPr lang="en-GB" smtClean="0"/>
              <a:t>‹#›</a:t>
            </a:fld>
            <a:endParaRPr lang="en-GB" dirty="0"/>
          </a:p>
        </p:txBody>
      </p:sp>
    </p:spTree>
    <p:extLst>
      <p:ext uri="{BB962C8B-B14F-4D97-AF65-F5344CB8AC3E}">
        <p14:creationId xmlns:p14="http://schemas.microsoft.com/office/powerpoint/2010/main" val="572242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3800"/>
            </a:lvl1pPr>
          </a:lstStyle>
          <a:p>
            <a:r>
              <a:rPr lang="en-US" smtClean="0"/>
              <a:t>Click to edit Master title style</a:t>
            </a:r>
            <a:endParaRPr lang="en-GB"/>
          </a:p>
        </p:txBody>
      </p:sp>
      <p:sp>
        <p:nvSpPr>
          <p:cNvPr id="3" name="Picture Placeholder 2"/>
          <p:cNvSpPr>
            <a:spLocks noGrp="1"/>
          </p:cNvSpPr>
          <p:nvPr>
            <p:ph type="pic" idx="1"/>
          </p:nvPr>
        </p:nvSpPr>
        <p:spPr>
          <a:xfrm>
            <a:off x="3887391" y="987429"/>
            <a:ext cx="4629150" cy="4873625"/>
          </a:xfrm>
        </p:spPr>
        <p:txBody>
          <a:bodyPr/>
          <a:lstStyle>
            <a:lvl1pPr marL="0" indent="0">
              <a:buNone/>
              <a:defRPr sz="3800"/>
            </a:lvl1pPr>
            <a:lvl2pPr marL="536433" indent="0">
              <a:buNone/>
              <a:defRPr sz="3300"/>
            </a:lvl2pPr>
            <a:lvl3pPr marL="1072866" indent="0">
              <a:buNone/>
              <a:defRPr sz="2800"/>
            </a:lvl3pPr>
            <a:lvl4pPr marL="1609298" indent="0">
              <a:buNone/>
              <a:defRPr sz="2300"/>
            </a:lvl4pPr>
            <a:lvl5pPr marL="2145731" indent="0">
              <a:buNone/>
              <a:defRPr sz="2300"/>
            </a:lvl5pPr>
            <a:lvl6pPr marL="2682164" indent="0">
              <a:buNone/>
              <a:defRPr sz="2300"/>
            </a:lvl6pPr>
            <a:lvl7pPr marL="3218597" indent="0">
              <a:buNone/>
              <a:defRPr sz="2300"/>
            </a:lvl7pPr>
            <a:lvl8pPr marL="3755029" indent="0">
              <a:buNone/>
              <a:defRPr sz="2300"/>
            </a:lvl8pPr>
            <a:lvl9pPr marL="4291462" indent="0">
              <a:buNone/>
              <a:defRPr sz="2300"/>
            </a:lvl9pPr>
          </a:lstStyle>
          <a:p>
            <a:endParaRPr lang="en-GB" dirty="0"/>
          </a:p>
        </p:txBody>
      </p:sp>
      <p:sp>
        <p:nvSpPr>
          <p:cNvPr id="4" name="Text Placeholder 3"/>
          <p:cNvSpPr>
            <a:spLocks noGrp="1"/>
          </p:cNvSpPr>
          <p:nvPr>
            <p:ph type="body" sz="half" idx="2"/>
          </p:nvPr>
        </p:nvSpPr>
        <p:spPr>
          <a:xfrm>
            <a:off x="629842" y="2057401"/>
            <a:ext cx="2949178" cy="3811588"/>
          </a:xfrm>
        </p:spPr>
        <p:txBody>
          <a:bodyPr/>
          <a:lstStyle>
            <a:lvl1pPr marL="0" indent="0">
              <a:buNone/>
              <a:defRPr sz="1900"/>
            </a:lvl1pPr>
            <a:lvl2pPr marL="536433" indent="0">
              <a:buNone/>
              <a:defRPr sz="1600"/>
            </a:lvl2pPr>
            <a:lvl3pPr marL="1072866" indent="0">
              <a:buNone/>
              <a:defRPr sz="1400"/>
            </a:lvl3pPr>
            <a:lvl4pPr marL="1609298" indent="0">
              <a:buNone/>
              <a:defRPr sz="1200"/>
            </a:lvl4pPr>
            <a:lvl5pPr marL="2145731" indent="0">
              <a:buNone/>
              <a:defRPr sz="1200"/>
            </a:lvl5pPr>
            <a:lvl6pPr marL="2682164" indent="0">
              <a:buNone/>
              <a:defRPr sz="1200"/>
            </a:lvl6pPr>
            <a:lvl7pPr marL="3218597" indent="0">
              <a:buNone/>
              <a:defRPr sz="1200"/>
            </a:lvl7pPr>
            <a:lvl8pPr marL="3755029" indent="0">
              <a:buNone/>
              <a:defRPr sz="1200"/>
            </a:lvl8pPr>
            <a:lvl9pPr marL="4291462"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5731E9-4F47-4CC4-90C5-D49EECEE5C63}" type="datetimeFigureOut">
              <a:rPr lang="en-GB" smtClean="0"/>
              <a:t>13/11/2013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171C843A-1AF5-417E-865C-711AA192E299}" type="slidenum">
              <a:rPr lang="en-GB" smtClean="0"/>
              <a:t>‹#›</a:t>
            </a:fld>
            <a:endParaRPr lang="en-GB" dirty="0"/>
          </a:p>
        </p:txBody>
      </p:sp>
    </p:spTree>
    <p:extLst>
      <p:ext uri="{BB962C8B-B14F-4D97-AF65-F5344CB8AC3E}">
        <p14:creationId xmlns:p14="http://schemas.microsoft.com/office/powerpoint/2010/main" val="178385632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365128"/>
            <a:ext cx="7886700" cy="1325563"/>
          </a:xfrm>
          <a:prstGeom prst="rect">
            <a:avLst/>
          </a:prstGeom>
        </p:spPr>
        <p:txBody>
          <a:bodyPr vert="horz" lIns="107287" tIns="53643" rIns="107287" bIns="53643"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28651" y="1825625"/>
            <a:ext cx="7886700" cy="4351339"/>
          </a:xfrm>
          <a:prstGeom prst="rect">
            <a:avLst/>
          </a:prstGeom>
        </p:spPr>
        <p:txBody>
          <a:bodyPr vert="horz" lIns="107287" tIns="53643" rIns="107287" bIns="5364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28650" y="6356353"/>
            <a:ext cx="2057400" cy="365125"/>
          </a:xfrm>
          <a:prstGeom prst="rect">
            <a:avLst/>
          </a:prstGeom>
        </p:spPr>
        <p:txBody>
          <a:bodyPr vert="horz" lIns="107287" tIns="53643" rIns="107287" bIns="53643" rtlCol="0" anchor="ctr"/>
          <a:lstStyle>
            <a:lvl1pPr algn="l">
              <a:defRPr sz="1400">
                <a:solidFill>
                  <a:schemeClr val="tx1">
                    <a:tint val="75000"/>
                  </a:schemeClr>
                </a:solidFill>
              </a:defRPr>
            </a:lvl1pPr>
          </a:lstStyle>
          <a:p>
            <a:fld id="{B65731E9-4F47-4CC4-90C5-D49EECEE5C63}" type="datetimeFigureOut">
              <a:rPr lang="en-GB" smtClean="0"/>
              <a:t>13/11/2013</a:t>
            </a:fld>
            <a:endParaRPr lang="en-GB" dirty="0"/>
          </a:p>
        </p:txBody>
      </p:sp>
      <p:sp>
        <p:nvSpPr>
          <p:cNvPr id="5" name="Footer Placeholder 4"/>
          <p:cNvSpPr>
            <a:spLocks noGrp="1"/>
          </p:cNvSpPr>
          <p:nvPr>
            <p:ph type="ftr" sz="quarter" idx="3"/>
          </p:nvPr>
        </p:nvSpPr>
        <p:spPr>
          <a:xfrm>
            <a:off x="3028951" y="6356353"/>
            <a:ext cx="3086100" cy="365125"/>
          </a:xfrm>
          <a:prstGeom prst="rect">
            <a:avLst/>
          </a:prstGeom>
        </p:spPr>
        <p:txBody>
          <a:bodyPr vert="horz" lIns="107287" tIns="53643" rIns="107287" bIns="53643" rtlCol="0" anchor="ctr"/>
          <a:lstStyle>
            <a:lvl1pPr algn="ctr">
              <a:defRPr sz="14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107287" tIns="53643" rIns="107287" bIns="53643" rtlCol="0" anchor="ctr"/>
          <a:lstStyle>
            <a:lvl1pPr algn="r">
              <a:defRPr sz="1400">
                <a:solidFill>
                  <a:schemeClr val="tx1">
                    <a:tint val="75000"/>
                  </a:schemeClr>
                </a:solidFill>
              </a:defRPr>
            </a:lvl1pPr>
          </a:lstStyle>
          <a:p>
            <a:fld id="{171C843A-1AF5-417E-865C-711AA192E299}" type="slidenum">
              <a:rPr lang="en-GB" smtClean="0"/>
              <a:t>‹#›</a:t>
            </a:fld>
            <a:endParaRPr lang="en-GB" dirty="0"/>
          </a:p>
        </p:txBody>
      </p:sp>
    </p:spTree>
    <p:extLst>
      <p:ext uri="{BB962C8B-B14F-4D97-AF65-F5344CB8AC3E}">
        <p14:creationId xmlns:p14="http://schemas.microsoft.com/office/powerpoint/2010/main" val="3058412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072866" rtl="0" eaLnBrk="1" latinLnBrk="0" hangingPunct="1">
        <a:lnSpc>
          <a:spcPct val="90000"/>
        </a:lnSpc>
        <a:spcBef>
          <a:spcPct val="0"/>
        </a:spcBef>
        <a:buNone/>
        <a:defRPr sz="5200" kern="1200">
          <a:solidFill>
            <a:schemeClr val="tx1"/>
          </a:solidFill>
          <a:latin typeface="+mj-lt"/>
          <a:ea typeface="+mj-ea"/>
          <a:cs typeface="+mj-cs"/>
        </a:defRPr>
      </a:lvl1pPr>
    </p:titleStyle>
    <p:bodyStyle>
      <a:lvl1pPr marL="268216" indent="-268216" algn="l" defTabSz="1072866" rtl="0" eaLnBrk="1" latinLnBrk="0" hangingPunct="1">
        <a:lnSpc>
          <a:spcPct val="90000"/>
        </a:lnSpc>
        <a:spcBef>
          <a:spcPts val="1173"/>
        </a:spcBef>
        <a:buFont typeface="Arial" panose="020B0604020202020204" pitchFamily="34" charset="0"/>
        <a:buChar char="•"/>
        <a:defRPr sz="3300" kern="1200">
          <a:solidFill>
            <a:schemeClr val="tx1"/>
          </a:solidFill>
          <a:latin typeface="+mn-lt"/>
          <a:ea typeface="+mn-ea"/>
          <a:cs typeface="+mn-cs"/>
        </a:defRPr>
      </a:lvl1pPr>
      <a:lvl2pPr marL="804649" indent="-268216" algn="l" defTabSz="1072866" rtl="0" eaLnBrk="1" latinLnBrk="0" hangingPunct="1">
        <a:lnSpc>
          <a:spcPct val="90000"/>
        </a:lnSpc>
        <a:spcBef>
          <a:spcPts val="587"/>
        </a:spcBef>
        <a:buFont typeface="Arial" panose="020B0604020202020204" pitchFamily="34" charset="0"/>
        <a:buChar char="•"/>
        <a:defRPr sz="2800" kern="1200">
          <a:solidFill>
            <a:schemeClr val="tx1"/>
          </a:solidFill>
          <a:latin typeface="+mn-lt"/>
          <a:ea typeface="+mn-ea"/>
          <a:cs typeface="+mn-cs"/>
        </a:defRPr>
      </a:lvl2pPr>
      <a:lvl3pPr marL="1341082" indent="-268216" algn="l" defTabSz="1072866" rtl="0" eaLnBrk="1" latinLnBrk="0" hangingPunct="1">
        <a:lnSpc>
          <a:spcPct val="90000"/>
        </a:lnSpc>
        <a:spcBef>
          <a:spcPts val="587"/>
        </a:spcBef>
        <a:buFont typeface="Arial" panose="020B0604020202020204" pitchFamily="34" charset="0"/>
        <a:buChar char="•"/>
        <a:defRPr sz="2300" kern="1200">
          <a:solidFill>
            <a:schemeClr val="tx1"/>
          </a:solidFill>
          <a:latin typeface="+mn-lt"/>
          <a:ea typeface="+mn-ea"/>
          <a:cs typeface="+mn-cs"/>
        </a:defRPr>
      </a:lvl3pPr>
      <a:lvl4pPr marL="1877515"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4pPr>
      <a:lvl5pPr marL="2413947"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5pPr>
      <a:lvl6pPr marL="2950380"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6pPr>
      <a:lvl7pPr marL="3486813"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7pPr>
      <a:lvl8pPr marL="4023246"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8pPr>
      <a:lvl9pPr marL="4559678"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1072866" rtl="0" eaLnBrk="1" latinLnBrk="0" hangingPunct="1">
        <a:defRPr sz="2100" kern="1200">
          <a:solidFill>
            <a:schemeClr val="tx1"/>
          </a:solidFill>
          <a:latin typeface="+mn-lt"/>
          <a:ea typeface="+mn-ea"/>
          <a:cs typeface="+mn-cs"/>
        </a:defRPr>
      </a:lvl1pPr>
      <a:lvl2pPr marL="536433" algn="l" defTabSz="1072866" rtl="0" eaLnBrk="1" latinLnBrk="0" hangingPunct="1">
        <a:defRPr sz="2100" kern="1200">
          <a:solidFill>
            <a:schemeClr val="tx1"/>
          </a:solidFill>
          <a:latin typeface="+mn-lt"/>
          <a:ea typeface="+mn-ea"/>
          <a:cs typeface="+mn-cs"/>
        </a:defRPr>
      </a:lvl2pPr>
      <a:lvl3pPr marL="1072866" algn="l" defTabSz="1072866" rtl="0" eaLnBrk="1" latinLnBrk="0" hangingPunct="1">
        <a:defRPr sz="2100" kern="1200">
          <a:solidFill>
            <a:schemeClr val="tx1"/>
          </a:solidFill>
          <a:latin typeface="+mn-lt"/>
          <a:ea typeface="+mn-ea"/>
          <a:cs typeface="+mn-cs"/>
        </a:defRPr>
      </a:lvl3pPr>
      <a:lvl4pPr marL="1609298" algn="l" defTabSz="1072866" rtl="0" eaLnBrk="1" latinLnBrk="0" hangingPunct="1">
        <a:defRPr sz="2100" kern="1200">
          <a:solidFill>
            <a:schemeClr val="tx1"/>
          </a:solidFill>
          <a:latin typeface="+mn-lt"/>
          <a:ea typeface="+mn-ea"/>
          <a:cs typeface="+mn-cs"/>
        </a:defRPr>
      </a:lvl4pPr>
      <a:lvl5pPr marL="2145731" algn="l" defTabSz="1072866" rtl="0" eaLnBrk="1" latinLnBrk="0" hangingPunct="1">
        <a:defRPr sz="2100" kern="1200">
          <a:solidFill>
            <a:schemeClr val="tx1"/>
          </a:solidFill>
          <a:latin typeface="+mn-lt"/>
          <a:ea typeface="+mn-ea"/>
          <a:cs typeface="+mn-cs"/>
        </a:defRPr>
      </a:lvl5pPr>
      <a:lvl6pPr marL="2682164" algn="l" defTabSz="1072866" rtl="0" eaLnBrk="1" latinLnBrk="0" hangingPunct="1">
        <a:defRPr sz="2100" kern="1200">
          <a:solidFill>
            <a:schemeClr val="tx1"/>
          </a:solidFill>
          <a:latin typeface="+mn-lt"/>
          <a:ea typeface="+mn-ea"/>
          <a:cs typeface="+mn-cs"/>
        </a:defRPr>
      </a:lvl6pPr>
      <a:lvl7pPr marL="3218597" algn="l" defTabSz="1072866" rtl="0" eaLnBrk="1" latinLnBrk="0" hangingPunct="1">
        <a:defRPr sz="2100" kern="1200">
          <a:solidFill>
            <a:schemeClr val="tx1"/>
          </a:solidFill>
          <a:latin typeface="+mn-lt"/>
          <a:ea typeface="+mn-ea"/>
          <a:cs typeface="+mn-cs"/>
        </a:defRPr>
      </a:lvl7pPr>
      <a:lvl8pPr marL="3755029" algn="l" defTabSz="1072866" rtl="0" eaLnBrk="1" latinLnBrk="0" hangingPunct="1">
        <a:defRPr sz="2100" kern="1200">
          <a:solidFill>
            <a:schemeClr val="tx1"/>
          </a:solidFill>
          <a:latin typeface="+mn-lt"/>
          <a:ea typeface="+mn-ea"/>
          <a:cs typeface="+mn-cs"/>
        </a:defRPr>
      </a:lvl8pPr>
      <a:lvl9pPr marL="4291462" algn="l" defTabSz="107286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energyinst.org/technical/psm/PSM-framework" TargetMode="External"/><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20" Type="http://schemas.openxmlformats.org/officeDocument/2006/relationships/diagramLayout" Target="../diagrams/layout4.xml"/><Relationship Id="rId21" Type="http://schemas.openxmlformats.org/officeDocument/2006/relationships/diagramQuickStyle" Target="../diagrams/quickStyle4.xml"/><Relationship Id="rId22" Type="http://schemas.openxmlformats.org/officeDocument/2006/relationships/diagramColors" Target="../diagrams/colors4.xml"/><Relationship Id="rId23" Type="http://schemas.microsoft.com/office/2007/relationships/diagramDrawing" Target="../diagrams/drawing4.xml"/><Relationship Id="rId24" Type="http://schemas.openxmlformats.org/officeDocument/2006/relationships/diagramData" Target="../diagrams/data5.xml"/><Relationship Id="rId25" Type="http://schemas.openxmlformats.org/officeDocument/2006/relationships/diagramLayout" Target="../diagrams/layout5.xml"/><Relationship Id="rId26" Type="http://schemas.openxmlformats.org/officeDocument/2006/relationships/diagramQuickStyle" Target="../diagrams/quickStyle5.xml"/><Relationship Id="rId27" Type="http://schemas.openxmlformats.org/officeDocument/2006/relationships/diagramColors" Target="../diagrams/colors5.xml"/><Relationship Id="rId28" Type="http://schemas.microsoft.com/office/2007/relationships/diagramDrawing" Target="../diagrams/drawing5.xml"/><Relationship Id="rId29" Type="http://schemas.openxmlformats.org/officeDocument/2006/relationships/diagramData" Target="../diagrams/data6.xml"/><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diagramData" Target="../diagrams/data1.xml"/><Relationship Id="rId5" Type="http://schemas.openxmlformats.org/officeDocument/2006/relationships/diagramLayout" Target="../diagrams/layout1.xml"/><Relationship Id="rId30" Type="http://schemas.openxmlformats.org/officeDocument/2006/relationships/diagramLayout" Target="../diagrams/layout6.xml"/><Relationship Id="rId31" Type="http://schemas.openxmlformats.org/officeDocument/2006/relationships/diagramQuickStyle" Target="../diagrams/quickStyle6.xml"/><Relationship Id="rId32" Type="http://schemas.openxmlformats.org/officeDocument/2006/relationships/diagramColors" Target="../diagrams/colors6.xml"/><Relationship Id="rId9" Type="http://schemas.openxmlformats.org/officeDocument/2006/relationships/diagramData" Target="../diagrams/data2.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33" Type="http://schemas.microsoft.com/office/2007/relationships/diagramDrawing" Target="../diagrams/drawing6.xml"/><Relationship Id="rId34" Type="http://schemas.openxmlformats.org/officeDocument/2006/relationships/diagramData" Target="../diagrams/data7.xml"/><Relationship Id="rId35" Type="http://schemas.openxmlformats.org/officeDocument/2006/relationships/diagramLayout" Target="../diagrams/layout7.xml"/><Relationship Id="rId36" Type="http://schemas.openxmlformats.org/officeDocument/2006/relationships/diagramQuickStyle" Target="../diagrams/quickStyle7.xml"/><Relationship Id="rId10" Type="http://schemas.openxmlformats.org/officeDocument/2006/relationships/diagramLayout" Target="../diagrams/layout2.xml"/><Relationship Id="rId11" Type="http://schemas.openxmlformats.org/officeDocument/2006/relationships/diagramQuickStyle" Target="../diagrams/quickStyle2.xml"/><Relationship Id="rId12" Type="http://schemas.openxmlformats.org/officeDocument/2006/relationships/diagramColors" Target="../diagrams/colors2.xml"/><Relationship Id="rId13" Type="http://schemas.microsoft.com/office/2007/relationships/diagramDrawing" Target="../diagrams/drawing2.xml"/><Relationship Id="rId14" Type="http://schemas.openxmlformats.org/officeDocument/2006/relationships/diagramData" Target="../diagrams/data3.xml"/><Relationship Id="rId15" Type="http://schemas.openxmlformats.org/officeDocument/2006/relationships/diagramLayout" Target="../diagrams/layout3.xml"/><Relationship Id="rId16" Type="http://schemas.openxmlformats.org/officeDocument/2006/relationships/diagramQuickStyle" Target="../diagrams/quickStyle3.xml"/><Relationship Id="rId17" Type="http://schemas.openxmlformats.org/officeDocument/2006/relationships/diagramColors" Target="../diagrams/colors3.xml"/><Relationship Id="rId18" Type="http://schemas.microsoft.com/office/2007/relationships/diagramDrawing" Target="../diagrams/drawing3.xml"/><Relationship Id="rId19" Type="http://schemas.openxmlformats.org/officeDocument/2006/relationships/diagramData" Target="../diagrams/data4.xml"/><Relationship Id="rId37" Type="http://schemas.openxmlformats.org/officeDocument/2006/relationships/diagramColors" Target="../diagrams/colors7.xml"/><Relationship Id="rId38" Type="http://schemas.microsoft.com/office/2007/relationships/diagramDrawing" Target="../diagrams/drawing7.xml"/><Relationship Id="rId39"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4.jpe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5.jpe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energyinst.org/psmguidelines" TargetMode="External"/><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2.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33.xml.rels><?xml version="1.0" encoding="UTF-8" standalone="yes"?>
<Relationships xmlns="http://schemas.openxmlformats.org/package/2006/relationships"><Relationship Id="rId11" Type="http://schemas.openxmlformats.org/officeDocument/2006/relationships/image" Target="../media/image45.png"/><Relationship Id="rId12"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s>
</file>

<file path=ppt/slides/_rels/slide34.xml.rels><?xml version="1.0" encoding="UTF-8" standalone="yes"?>
<Relationships xmlns="http://schemas.openxmlformats.org/package/2006/relationships"><Relationship Id="rId11" Type="http://schemas.openxmlformats.org/officeDocument/2006/relationships/image" Target="../media/image54.png"/><Relationship Id="rId12" Type="http://schemas.openxmlformats.org/officeDocument/2006/relationships/image" Target="../media/image55.png"/><Relationship Id="rId13" Type="http://schemas.openxmlformats.org/officeDocument/2006/relationships/image" Target="../media/image56.png"/><Relationship Id="rId14" Type="http://schemas.openxmlformats.org/officeDocument/2006/relationships/image" Target="../media/image57.png"/><Relationship Id="rId15"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emf"/><Relationship Id="rId7" Type="http://schemas.openxmlformats.org/officeDocument/2006/relationships/image" Target="../media/image62.png"/><Relationship Id="rId8" Type="http://schemas.openxmlformats.org/officeDocument/2006/relationships/image" Target="../media/image63.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jpe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8.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40.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5.jpeg"/><Relationship Id="rId5" Type="http://schemas.openxmlformats.org/officeDocument/2006/relationships/image" Target="file:///J:\My%20Received%20Files\IOCL%20and%20Cranfield%20Uni\Taqa%20photo%20ABZ.JPG" TargetMode="External"/><Relationship Id="rId6"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image" Target="../media/image21.jpeg"/><Relationship Id="rId8"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energyinst.org/technical/psm/PSM-framework" TargetMode="External"/><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4" name="Rectangle 2"/>
          <p:cNvSpPr>
            <a:spLocks noGrp="1"/>
          </p:cNvSpPr>
          <p:nvPr>
            <p:ph type="ctrTitle"/>
          </p:nvPr>
        </p:nvSpPr>
        <p:spPr>
          <a:xfrm>
            <a:off x="312149" y="2305318"/>
            <a:ext cx="8511884" cy="767098"/>
          </a:xfrm>
        </p:spPr>
        <p:txBody>
          <a:bodyPr/>
          <a:lstStyle/>
          <a:p>
            <a:pPr algn="ctr"/>
            <a:r>
              <a:rPr lang="en-GB" altLang="en-US" sz="4000" b="0" dirty="0" smtClean="0">
                <a:solidFill>
                  <a:schemeClr val="tx1"/>
                </a:solidFill>
                <a:latin typeface="Calibri "/>
              </a:rPr>
              <a:t>EI Middle East Branch</a:t>
            </a:r>
            <a:endParaRPr lang="en-GB" altLang="en-US" sz="4000" b="0" dirty="0">
              <a:solidFill>
                <a:schemeClr val="tx1"/>
              </a:solidFill>
              <a:latin typeface="Calibri "/>
            </a:endParaRPr>
          </a:p>
        </p:txBody>
      </p:sp>
      <p:sp>
        <p:nvSpPr>
          <p:cNvPr id="15" name="Rectangle 3"/>
          <p:cNvSpPr>
            <a:spLocks noGrp="1"/>
          </p:cNvSpPr>
          <p:nvPr>
            <p:ph type="subTitle" idx="1"/>
          </p:nvPr>
        </p:nvSpPr>
        <p:spPr>
          <a:xfrm>
            <a:off x="1143158" y="3148840"/>
            <a:ext cx="6880225" cy="560276"/>
          </a:xfrm>
        </p:spPr>
        <p:txBody>
          <a:bodyPr>
            <a:normAutofit/>
          </a:bodyPr>
          <a:lstStyle/>
          <a:p>
            <a:r>
              <a:rPr lang="en-GB" altLang="en-US" sz="3200" dirty="0" smtClean="0"/>
              <a:t>Good practice steps to effective PSM</a:t>
            </a:r>
            <a:endParaRPr lang="en-GB" altLang="en-US" sz="3200" dirty="0"/>
          </a:p>
        </p:txBody>
      </p:sp>
      <p:sp>
        <p:nvSpPr>
          <p:cNvPr id="16" name="Text Box 4"/>
          <p:cNvSpPr txBox="1">
            <a:spLocks noChangeArrowheads="1"/>
          </p:cNvSpPr>
          <p:nvPr/>
        </p:nvSpPr>
        <p:spPr bwMode="auto">
          <a:xfrm>
            <a:off x="1347607" y="5032375"/>
            <a:ext cx="614379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altLang="en-US" sz="1800" dirty="0" smtClean="0"/>
              <a:t>Dr. Mark Scanlon – HSE Team Manager – Energy Institute</a:t>
            </a:r>
            <a:endParaRPr lang="en-GB" altLang="en-US" sz="1800" dirty="0"/>
          </a:p>
          <a:p>
            <a:pPr algn="ctr" eaLnBrk="1" hangingPunct="1"/>
            <a:r>
              <a:rPr lang="en-GB" altLang="en-US" sz="1800" dirty="0" smtClean="0"/>
              <a:t>11/11/2013</a:t>
            </a:r>
            <a:endParaRPr lang="en-GB" altLang="en-US" sz="1800" dirty="0"/>
          </a:p>
        </p:txBody>
      </p:sp>
      <p:sp>
        <p:nvSpPr>
          <p:cNvPr id="11"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1</a:t>
            </a:fld>
            <a:endParaRPr lang="en-GB" dirty="0"/>
          </a:p>
        </p:txBody>
      </p:sp>
    </p:spTree>
    <p:extLst>
      <p:ext uri="{BB962C8B-B14F-4D97-AF65-F5344CB8AC3E}">
        <p14:creationId xmlns:p14="http://schemas.microsoft.com/office/powerpoint/2010/main" val="246131202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12" name="Rectangle 3"/>
          <p:cNvSpPr txBox="1">
            <a:spLocks noChangeArrowheads="1"/>
          </p:cNvSpPr>
          <p:nvPr/>
        </p:nvSpPr>
        <p:spPr>
          <a:xfrm>
            <a:off x="2354971" y="1325752"/>
            <a:ext cx="2194544" cy="481983"/>
          </a:xfrm>
          <a:prstGeom prst="rect">
            <a:avLst/>
          </a:prstGeom>
          <a:extLs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08064" tIns="54032" rIns="108064" bIns="54032" rtlCol="0">
            <a:normAutofit/>
          </a:bodyPr>
          <a:lstStyle>
            <a:lvl1pPr marL="268216" indent="-268216" algn="l" defTabSz="1072866" rtl="0" eaLnBrk="1" latinLnBrk="0" hangingPunct="1">
              <a:lnSpc>
                <a:spcPct val="90000"/>
              </a:lnSpc>
              <a:spcBef>
                <a:spcPts val="1173"/>
              </a:spcBef>
              <a:buFont typeface="Arial" panose="020B0604020202020204" pitchFamily="34" charset="0"/>
              <a:buChar char="•"/>
              <a:defRPr sz="3300" kern="1200">
                <a:solidFill>
                  <a:schemeClr val="tx1"/>
                </a:solidFill>
                <a:latin typeface="+mn-lt"/>
                <a:ea typeface="+mn-ea"/>
                <a:cs typeface="+mn-cs"/>
              </a:defRPr>
            </a:lvl1pPr>
            <a:lvl2pPr marL="804649" indent="-268216" algn="l" defTabSz="1072866" rtl="0" eaLnBrk="1" latinLnBrk="0" hangingPunct="1">
              <a:lnSpc>
                <a:spcPct val="90000"/>
              </a:lnSpc>
              <a:spcBef>
                <a:spcPts val="587"/>
              </a:spcBef>
              <a:buFont typeface="Arial" panose="020B0604020202020204" pitchFamily="34" charset="0"/>
              <a:buChar char="•"/>
              <a:defRPr sz="2800" kern="1200">
                <a:solidFill>
                  <a:schemeClr val="tx1"/>
                </a:solidFill>
                <a:latin typeface="+mn-lt"/>
                <a:ea typeface="+mn-ea"/>
                <a:cs typeface="+mn-cs"/>
              </a:defRPr>
            </a:lvl2pPr>
            <a:lvl3pPr marL="1341082" indent="-268216" algn="l" defTabSz="1072866" rtl="0" eaLnBrk="1" latinLnBrk="0" hangingPunct="1">
              <a:lnSpc>
                <a:spcPct val="90000"/>
              </a:lnSpc>
              <a:spcBef>
                <a:spcPts val="587"/>
              </a:spcBef>
              <a:buFont typeface="Arial" panose="020B0604020202020204" pitchFamily="34" charset="0"/>
              <a:buChar char="•"/>
              <a:defRPr sz="2300" kern="1200">
                <a:solidFill>
                  <a:schemeClr val="tx1"/>
                </a:solidFill>
                <a:latin typeface="+mn-lt"/>
                <a:ea typeface="+mn-ea"/>
                <a:cs typeface="+mn-cs"/>
              </a:defRPr>
            </a:lvl3pPr>
            <a:lvl4pPr marL="1877515"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4pPr>
            <a:lvl5pPr marL="2413947"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5pPr>
            <a:lvl6pPr marL="2950380"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6pPr>
            <a:lvl7pPr marL="3486813"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7pPr>
            <a:lvl8pPr marL="4023246"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8pPr>
            <a:lvl9pPr marL="4559678"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9pPr>
          </a:lstStyle>
          <a:p>
            <a:pPr marL="355600" indent="-355600" defTabSz="876300">
              <a:buFontTx/>
              <a:buChar char="•"/>
              <a:tabLst>
                <a:tab pos="1885950" algn="l"/>
                <a:tab pos="2243138" algn="l"/>
              </a:tabLst>
            </a:pPr>
            <a:r>
              <a:rPr lang="en-GB" altLang="en-US" sz="2000" b="1" dirty="0" smtClean="0">
                <a:latin typeface="Arial" pitchFamily="34" charset="0"/>
                <a:cs typeface="Arial" pitchFamily="34" charset="0"/>
              </a:rPr>
              <a:t>Focus areas</a:t>
            </a:r>
            <a:r>
              <a:rPr lang="en-GB" altLang="en-US" sz="2000" dirty="0" smtClean="0">
                <a:latin typeface="Arial" pitchFamily="34" charset="0"/>
                <a:cs typeface="Arial" pitchFamily="34" charset="0"/>
              </a:rPr>
              <a:t> </a:t>
            </a:r>
            <a:endParaRPr lang="en-US" altLang="en-US" sz="1800" dirty="0" smtClean="0">
              <a:latin typeface="Arial" pitchFamily="34" charset="0"/>
              <a:cs typeface="Arial" pitchFamily="34" charset="0"/>
            </a:endParaRPr>
          </a:p>
        </p:txBody>
      </p:sp>
      <p:grpSp>
        <p:nvGrpSpPr>
          <p:cNvPr id="13" name="Group 12"/>
          <p:cNvGrpSpPr>
            <a:grpSpLocks/>
          </p:cNvGrpSpPr>
          <p:nvPr/>
        </p:nvGrpSpPr>
        <p:grpSpPr bwMode="auto">
          <a:xfrm>
            <a:off x="1171577" y="1447372"/>
            <a:ext cx="1057275" cy="360363"/>
            <a:chOff x="1580394" y="1473381"/>
            <a:chExt cx="1058046" cy="300221"/>
          </a:xfrm>
        </p:grpSpPr>
        <p:sp>
          <p:nvSpPr>
            <p:cNvPr id="14" name="Rectangle 4"/>
            <p:cNvSpPr>
              <a:spLocks noChangeArrowheads="1"/>
            </p:cNvSpPr>
            <p:nvPr/>
          </p:nvSpPr>
          <p:spPr bwMode="auto">
            <a:xfrm>
              <a:off x="1580394" y="1473381"/>
              <a:ext cx="193816" cy="300221"/>
            </a:xfrm>
            <a:prstGeom prst="rect">
              <a:avLst/>
            </a:prstGeom>
            <a:solidFill>
              <a:srgbClr val="FFFF99"/>
            </a:solidFill>
            <a:ln w="9525">
              <a:solidFill>
                <a:srgbClr val="003366"/>
              </a:solidFill>
              <a:miter lim="800000"/>
              <a:headEnd/>
              <a:tailEnd/>
            </a:ln>
          </p:spPr>
          <p:txBody>
            <a:bodyPr wrap="none"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15" name="Rectangle 5"/>
            <p:cNvSpPr>
              <a:spLocks noChangeArrowheads="1"/>
            </p:cNvSpPr>
            <p:nvPr/>
          </p:nvSpPr>
          <p:spPr bwMode="auto">
            <a:xfrm>
              <a:off x="1867941" y="1473381"/>
              <a:ext cx="193816" cy="300221"/>
            </a:xfrm>
            <a:prstGeom prst="rect">
              <a:avLst/>
            </a:prstGeom>
            <a:solidFill>
              <a:srgbClr val="FFFF99"/>
            </a:solidFill>
            <a:ln w="9525">
              <a:solidFill>
                <a:srgbClr val="003366"/>
              </a:solidFill>
              <a:miter lim="800000"/>
              <a:headEnd/>
              <a:tailEnd/>
            </a:ln>
          </p:spPr>
          <p:txBody>
            <a:bodyPr wrap="none"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16" name="Rectangle 6"/>
            <p:cNvSpPr>
              <a:spLocks noChangeArrowheads="1"/>
            </p:cNvSpPr>
            <p:nvPr/>
          </p:nvSpPr>
          <p:spPr bwMode="auto">
            <a:xfrm>
              <a:off x="2157077" y="1473381"/>
              <a:ext cx="193816" cy="300221"/>
            </a:xfrm>
            <a:prstGeom prst="rect">
              <a:avLst/>
            </a:prstGeom>
            <a:solidFill>
              <a:srgbClr val="FFFF99"/>
            </a:solidFill>
            <a:ln w="9525">
              <a:solidFill>
                <a:srgbClr val="003366"/>
              </a:solidFill>
              <a:miter lim="800000"/>
              <a:headEnd/>
              <a:tailEnd/>
            </a:ln>
          </p:spPr>
          <p:txBody>
            <a:bodyPr wrap="none"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17" name="Rectangle 7"/>
            <p:cNvSpPr>
              <a:spLocks noChangeArrowheads="1"/>
            </p:cNvSpPr>
            <p:nvPr/>
          </p:nvSpPr>
          <p:spPr bwMode="auto">
            <a:xfrm>
              <a:off x="2444623" y="1473381"/>
              <a:ext cx="193817" cy="300221"/>
            </a:xfrm>
            <a:prstGeom prst="rect">
              <a:avLst/>
            </a:prstGeom>
            <a:solidFill>
              <a:srgbClr val="FFFF99"/>
            </a:solidFill>
            <a:ln w="9525">
              <a:solidFill>
                <a:srgbClr val="003366"/>
              </a:solidFill>
              <a:miter lim="800000"/>
              <a:headEnd/>
              <a:tailEnd/>
            </a:ln>
          </p:spPr>
          <p:txBody>
            <a:bodyPr wrap="none"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grpSp>
      <p:grpSp>
        <p:nvGrpSpPr>
          <p:cNvPr id="18" name="Group 17"/>
          <p:cNvGrpSpPr>
            <a:grpSpLocks/>
          </p:cNvGrpSpPr>
          <p:nvPr/>
        </p:nvGrpSpPr>
        <p:grpSpPr bwMode="auto">
          <a:xfrm>
            <a:off x="1004889" y="2247472"/>
            <a:ext cx="1265238" cy="360363"/>
            <a:chOff x="1414462" y="2141198"/>
            <a:chExt cx="1265245" cy="300221"/>
          </a:xfrm>
        </p:grpSpPr>
        <p:sp>
          <p:nvSpPr>
            <p:cNvPr id="19" name="Rectangle 8"/>
            <p:cNvSpPr>
              <a:spLocks noChangeArrowheads="1"/>
            </p:cNvSpPr>
            <p:nvPr/>
          </p:nvSpPr>
          <p:spPr bwMode="auto">
            <a:xfrm>
              <a:off x="1414462" y="2141198"/>
              <a:ext cx="193676" cy="300221"/>
            </a:xfrm>
            <a:prstGeom prst="rect">
              <a:avLst/>
            </a:prstGeom>
            <a:solidFill>
              <a:srgbClr val="CCFF99"/>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20" name="Rectangle 9"/>
            <p:cNvSpPr>
              <a:spLocks noChangeArrowheads="1"/>
            </p:cNvSpPr>
            <p:nvPr/>
          </p:nvSpPr>
          <p:spPr bwMode="auto">
            <a:xfrm>
              <a:off x="1485900" y="2141198"/>
              <a:ext cx="193676" cy="300221"/>
            </a:xfrm>
            <a:prstGeom prst="rect">
              <a:avLst/>
            </a:prstGeom>
            <a:solidFill>
              <a:srgbClr val="CCFF99"/>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21" name="Rectangle 10"/>
            <p:cNvSpPr>
              <a:spLocks noChangeArrowheads="1"/>
            </p:cNvSpPr>
            <p:nvPr/>
          </p:nvSpPr>
          <p:spPr bwMode="auto">
            <a:xfrm>
              <a:off x="1557338" y="2141198"/>
              <a:ext cx="193676" cy="300221"/>
            </a:xfrm>
            <a:prstGeom prst="rect">
              <a:avLst/>
            </a:prstGeom>
            <a:solidFill>
              <a:srgbClr val="CCFF99"/>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22" name="Rectangle 11"/>
            <p:cNvSpPr>
              <a:spLocks noChangeArrowheads="1"/>
            </p:cNvSpPr>
            <p:nvPr/>
          </p:nvSpPr>
          <p:spPr bwMode="auto">
            <a:xfrm>
              <a:off x="1628776" y="2141198"/>
              <a:ext cx="193676" cy="300221"/>
            </a:xfrm>
            <a:prstGeom prst="rect">
              <a:avLst/>
            </a:prstGeom>
            <a:solidFill>
              <a:srgbClr val="CCFF99"/>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23" name="Rectangle 12"/>
            <p:cNvSpPr>
              <a:spLocks noChangeArrowheads="1"/>
            </p:cNvSpPr>
            <p:nvPr/>
          </p:nvSpPr>
          <p:spPr bwMode="auto">
            <a:xfrm>
              <a:off x="1700214" y="2141198"/>
              <a:ext cx="193676" cy="300221"/>
            </a:xfrm>
            <a:prstGeom prst="rect">
              <a:avLst/>
            </a:prstGeom>
            <a:solidFill>
              <a:srgbClr val="CCFF99"/>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24" name="Rectangle 13"/>
            <p:cNvSpPr>
              <a:spLocks noChangeArrowheads="1"/>
            </p:cNvSpPr>
            <p:nvPr/>
          </p:nvSpPr>
          <p:spPr bwMode="auto">
            <a:xfrm>
              <a:off x="1771652" y="2141198"/>
              <a:ext cx="193676" cy="300221"/>
            </a:xfrm>
            <a:prstGeom prst="rect">
              <a:avLst/>
            </a:prstGeom>
            <a:solidFill>
              <a:srgbClr val="CCFF99"/>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25" name="Rectangle 14"/>
            <p:cNvSpPr>
              <a:spLocks noChangeArrowheads="1"/>
            </p:cNvSpPr>
            <p:nvPr/>
          </p:nvSpPr>
          <p:spPr bwMode="auto">
            <a:xfrm>
              <a:off x="1843090" y="2141198"/>
              <a:ext cx="193676" cy="300221"/>
            </a:xfrm>
            <a:prstGeom prst="rect">
              <a:avLst/>
            </a:prstGeom>
            <a:solidFill>
              <a:srgbClr val="CCFF99"/>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26" name="Rectangle 15"/>
            <p:cNvSpPr>
              <a:spLocks noChangeArrowheads="1"/>
            </p:cNvSpPr>
            <p:nvPr/>
          </p:nvSpPr>
          <p:spPr bwMode="auto">
            <a:xfrm>
              <a:off x="1914528" y="2141198"/>
              <a:ext cx="193676" cy="300221"/>
            </a:xfrm>
            <a:prstGeom prst="rect">
              <a:avLst/>
            </a:prstGeom>
            <a:solidFill>
              <a:srgbClr val="CCFF99"/>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27" name="Rectangle 16"/>
            <p:cNvSpPr>
              <a:spLocks noChangeArrowheads="1"/>
            </p:cNvSpPr>
            <p:nvPr/>
          </p:nvSpPr>
          <p:spPr bwMode="auto">
            <a:xfrm>
              <a:off x="1985965" y="2141198"/>
              <a:ext cx="193677" cy="300221"/>
            </a:xfrm>
            <a:prstGeom prst="rect">
              <a:avLst/>
            </a:prstGeom>
            <a:solidFill>
              <a:srgbClr val="CCFF99"/>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28" name="Rectangle 17"/>
            <p:cNvSpPr>
              <a:spLocks noChangeArrowheads="1"/>
            </p:cNvSpPr>
            <p:nvPr/>
          </p:nvSpPr>
          <p:spPr bwMode="auto">
            <a:xfrm>
              <a:off x="2057403" y="2141198"/>
              <a:ext cx="193677" cy="300221"/>
            </a:xfrm>
            <a:prstGeom prst="rect">
              <a:avLst/>
            </a:prstGeom>
            <a:solidFill>
              <a:srgbClr val="CCFF99"/>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29" name="Rectangle 18"/>
            <p:cNvSpPr>
              <a:spLocks noChangeArrowheads="1"/>
            </p:cNvSpPr>
            <p:nvPr/>
          </p:nvSpPr>
          <p:spPr bwMode="auto">
            <a:xfrm>
              <a:off x="2128841" y="2141198"/>
              <a:ext cx="193676" cy="300221"/>
            </a:xfrm>
            <a:prstGeom prst="rect">
              <a:avLst/>
            </a:prstGeom>
            <a:solidFill>
              <a:srgbClr val="CCFF99"/>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30" name="Rectangle 19"/>
            <p:cNvSpPr>
              <a:spLocks noChangeArrowheads="1"/>
            </p:cNvSpPr>
            <p:nvPr/>
          </p:nvSpPr>
          <p:spPr bwMode="auto">
            <a:xfrm>
              <a:off x="2200279" y="2141198"/>
              <a:ext cx="193676" cy="300221"/>
            </a:xfrm>
            <a:prstGeom prst="rect">
              <a:avLst/>
            </a:prstGeom>
            <a:solidFill>
              <a:srgbClr val="CCFF99"/>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31" name="Rectangle 20"/>
            <p:cNvSpPr>
              <a:spLocks noChangeArrowheads="1"/>
            </p:cNvSpPr>
            <p:nvPr/>
          </p:nvSpPr>
          <p:spPr bwMode="auto">
            <a:xfrm>
              <a:off x="2271717" y="2141198"/>
              <a:ext cx="193676" cy="300221"/>
            </a:xfrm>
            <a:prstGeom prst="rect">
              <a:avLst/>
            </a:prstGeom>
            <a:solidFill>
              <a:srgbClr val="CCFF99"/>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32" name="Rectangle 21"/>
            <p:cNvSpPr>
              <a:spLocks noChangeArrowheads="1"/>
            </p:cNvSpPr>
            <p:nvPr/>
          </p:nvSpPr>
          <p:spPr bwMode="auto">
            <a:xfrm>
              <a:off x="2343155" y="2141198"/>
              <a:ext cx="193676" cy="300221"/>
            </a:xfrm>
            <a:prstGeom prst="rect">
              <a:avLst/>
            </a:prstGeom>
            <a:solidFill>
              <a:srgbClr val="CCFF99"/>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33" name="Rectangle 22"/>
            <p:cNvSpPr>
              <a:spLocks noChangeArrowheads="1"/>
            </p:cNvSpPr>
            <p:nvPr/>
          </p:nvSpPr>
          <p:spPr bwMode="auto">
            <a:xfrm>
              <a:off x="2414593" y="2141198"/>
              <a:ext cx="193676" cy="300221"/>
            </a:xfrm>
            <a:prstGeom prst="rect">
              <a:avLst/>
            </a:prstGeom>
            <a:solidFill>
              <a:srgbClr val="CCFF99"/>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34" name="Rectangle 23"/>
            <p:cNvSpPr>
              <a:spLocks noChangeArrowheads="1"/>
            </p:cNvSpPr>
            <p:nvPr/>
          </p:nvSpPr>
          <p:spPr bwMode="auto">
            <a:xfrm>
              <a:off x="2486031" y="2141198"/>
              <a:ext cx="193676" cy="300221"/>
            </a:xfrm>
            <a:prstGeom prst="rect">
              <a:avLst/>
            </a:prstGeom>
            <a:solidFill>
              <a:srgbClr val="CCFF99"/>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grpSp>
      <p:grpSp>
        <p:nvGrpSpPr>
          <p:cNvPr id="35" name="Group 34"/>
          <p:cNvGrpSpPr>
            <a:grpSpLocks/>
          </p:cNvGrpSpPr>
          <p:nvPr/>
        </p:nvGrpSpPr>
        <p:grpSpPr bwMode="auto">
          <a:xfrm>
            <a:off x="1066802" y="3671482"/>
            <a:ext cx="1208087" cy="579438"/>
            <a:chOff x="1476375" y="3384599"/>
            <a:chExt cx="1208088" cy="481013"/>
          </a:xfrm>
        </p:grpSpPr>
        <p:sp>
          <p:nvSpPr>
            <p:cNvPr id="36" name="Line 25"/>
            <p:cNvSpPr>
              <a:spLocks noChangeShapeType="1"/>
            </p:cNvSpPr>
            <p:nvPr/>
          </p:nvSpPr>
          <p:spPr bwMode="auto">
            <a:xfrm>
              <a:off x="1476375" y="3384599"/>
              <a:ext cx="0" cy="481013"/>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37" name="Line 26"/>
            <p:cNvSpPr>
              <a:spLocks noChangeShapeType="1"/>
            </p:cNvSpPr>
            <p:nvPr/>
          </p:nvSpPr>
          <p:spPr bwMode="auto">
            <a:xfrm>
              <a:off x="1522413" y="3384599"/>
              <a:ext cx="0" cy="481013"/>
            </a:xfrm>
            <a:prstGeom prst="line">
              <a:avLst/>
            </a:prstGeom>
            <a:noFill/>
            <a:ln w="28575">
              <a:solidFill>
                <a:srgbClr val="86DAE0"/>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38" name="Line 27"/>
            <p:cNvSpPr>
              <a:spLocks noChangeShapeType="1"/>
            </p:cNvSpPr>
            <p:nvPr/>
          </p:nvSpPr>
          <p:spPr bwMode="auto">
            <a:xfrm>
              <a:off x="1573213" y="3384599"/>
              <a:ext cx="0" cy="481013"/>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39" name="Line 28"/>
            <p:cNvSpPr>
              <a:spLocks noChangeShapeType="1"/>
            </p:cNvSpPr>
            <p:nvPr/>
          </p:nvSpPr>
          <p:spPr bwMode="auto">
            <a:xfrm>
              <a:off x="1619250" y="3384599"/>
              <a:ext cx="0" cy="481013"/>
            </a:xfrm>
            <a:prstGeom prst="line">
              <a:avLst/>
            </a:prstGeom>
            <a:noFill/>
            <a:ln w="28575">
              <a:solidFill>
                <a:srgbClr val="86DAE0"/>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40" name="Line 29"/>
            <p:cNvSpPr>
              <a:spLocks noChangeShapeType="1"/>
            </p:cNvSpPr>
            <p:nvPr/>
          </p:nvSpPr>
          <p:spPr bwMode="auto">
            <a:xfrm>
              <a:off x="1670050" y="3384599"/>
              <a:ext cx="0" cy="481013"/>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41" name="Line 30"/>
            <p:cNvSpPr>
              <a:spLocks noChangeShapeType="1"/>
            </p:cNvSpPr>
            <p:nvPr/>
          </p:nvSpPr>
          <p:spPr bwMode="auto">
            <a:xfrm>
              <a:off x="1716088" y="3384599"/>
              <a:ext cx="0" cy="481013"/>
            </a:xfrm>
            <a:prstGeom prst="line">
              <a:avLst/>
            </a:prstGeom>
            <a:noFill/>
            <a:ln w="28575">
              <a:solidFill>
                <a:srgbClr val="86DAE0"/>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42" name="Line 31"/>
            <p:cNvSpPr>
              <a:spLocks noChangeShapeType="1"/>
            </p:cNvSpPr>
            <p:nvPr/>
          </p:nvSpPr>
          <p:spPr bwMode="auto">
            <a:xfrm>
              <a:off x="1766888" y="3384599"/>
              <a:ext cx="0" cy="481013"/>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43" name="Line 32"/>
            <p:cNvSpPr>
              <a:spLocks noChangeShapeType="1"/>
            </p:cNvSpPr>
            <p:nvPr/>
          </p:nvSpPr>
          <p:spPr bwMode="auto">
            <a:xfrm>
              <a:off x="1812925" y="3384599"/>
              <a:ext cx="0" cy="481013"/>
            </a:xfrm>
            <a:prstGeom prst="line">
              <a:avLst/>
            </a:prstGeom>
            <a:noFill/>
            <a:ln w="28575">
              <a:solidFill>
                <a:srgbClr val="86DAE0"/>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44" name="Line 33"/>
            <p:cNvSpPr>
              <a:spLocks noChangeShapeType="1"/>
            </p:cNvSpPr>
            <p:nvPr/>
          </p:nvSpPr>
          <p:spPr bwMode="auto">
            <a:xfrm>
              <a:off x="1863725" y="3384599"/>
              <a:ext cx="0" cy="481013"/>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45" name="Line 34"/>
            <p:cNvSpPr>
              <a:spLocks noChangeShapeType="1"/>
            </p:cNvSpPr>
            <p:nvPr/>
          </p:nvSpPr>
          <p:spPr bwMode="auto">
            <a:xfrm>
              <a:off x="1909763" y="3384599"/>
              <a:ext cx="0" cy="481013"/>
            </a:xfrm>
            <a:prstGeom prst="line">
              <a:avLst/>
            </a:prstGeom>
            <a:noFill/>
            <a:ln w="28575">
              <a:solidFill>
                <a:srgbClr val="86DAE0"/>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46" name="Line 35"/>
            <p:cNvSpPr>
              <a:spLocks noChangeShapeType="1"/>
            </p:cNvSpPr>
            <p:nvPr/>
          </p:nvSpPr>
          <p:spPr bwMode="auto">
            <a:xfrm>
              <a:off x="1960563" y="3384599"/>
              <a:ext cx="0" cy="481013"/>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47" name="Line 36"/>
            <p:cNvSpPr>
              <a:spLocks noChangeShapeType="1"/>
            </p:cNvSpPr>
            <p:nvPr/>
          </p:nvSpPr>
          <p:spPr bwMode="auto">
            <a:xfrm>
              <a:off x="2006600" y="3384599"/>
              <a:ext cx="0" cy="481013"/>
            </a:xfrm>
            <a:prstGeom prst="line">
              <a:avLst/>
            </a:prstGeom>
            <a:noFill/>
            <a:ln w="28575">
              <a:solidFill>
                <a:srgbClr val="86DAE0"/>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48" name="Line 37"/>
            <p:cNvSpPr>
              <a:spLocks noChangeShapeType="1"/>
            </p:cNvSpPr>
            <p:nvPr/>
          </p:nvSpPr>
          <p:spPr bwMode="auto">
            <a:xfrm>
              <a:off x="2057400" y="3384599"/>
              <a:ext cx="0" cy="481013"/>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49" name="Line 38"/>
            <p:cNvSpPr>
              <a:spLocks noChangeShapeType="1"/>
            </p:cNvSpPr>
            <p:nvPr/>
          </p:nvSpPr>
          <p:spPr bwMode="auto">
            <a:xfrm>
              <a:off x="2103438" y="3384599"/>
              <a:ext cx="0" cy="481013"/>
            </a:xfrm>
            <a:prstGeom prst="line">
              <a:avLst/>
            </a:prstGeom>
            <a:noFill/>
            <a:ln w="28575">
              <a:solidFill>
                <a:srgbClr val="86DAE0"/>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50" name="Line 39"/>
            <p:cNvSpPr>
              <a:spLocks noChangeShapeType="1"/>
            </p:cNvSpPr>
            <p:nvPr/>
          </p:nvSpPr>
          <p:spPr bwMode="auto">
            <a:xfrm>
              <a:off x="2154238" y="3384599"/>
              <a:ext cx="0" cy="481013"/>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51" name="Line 40"/>
            <p:cNvSpPr>
              <a:spLocks noChangeShapeType="1"/>
            </p:cNvSpPr>
            <p:nvPr/>
          </p:nvSpPr>
          <p:spPr bwMode="auto">
            <a:xfrm>
              <a:off x="2200275" y="3384599"/>
              <a:ext cx="0" cy="481013"/>
            </a:xfrm>
            <a:prstGeom prst="line">
              <a:avLst/>
            </a:prstGeom>
            <a:noFill/>
            <a:ln w="28575">
              <a:solidFill>
                <a:srgbClr val="86DAE0"/>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52" name="Line 41"/>
            <p:cNvSpPr>
              <a:spLocks noChangeShapeType="1"/>
            </p:cNvSpPr>
            <p:nvPr/>
          </p:nvSpPr>
          <p:spPr bwMode="auto">
            <a:xfrm>
              <a:off x="2251075" y="3384599"/>
              <a:ext cx="0" cy="481013"/>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53" name="Line 42"/>
            <p:cNvSpPr>
              <a:spLocks noChangeShapeType="1"/>
            </p:cNvSpPr>
            <p:nvPr/>
          </p:nvSpPr>
          <p:spPr bwMode="auto">
            <a:xfrm>
              <a:off x="2297113" y="3384599"/>
              <a:ext cx="0" cy="481013"/>
            </a:xfrm>
            <a:prstGeom prst="line">
              <a:avLst/>
            </a:prstGeom>
            <a:noFill/>
            <a:ln w="28575">
              <a:solidFill>
                <a:srgbClr val="86DAE0"/>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54" name="Line 43"/>
            <p:cNvSpPr>
              <a:spLocks noChangeShapeType="1"/>
            </p:cNvSpPr>
            <p:nvPr/>
          </p:nvSpPr>
          <p:spPr bwMode="auto">
            <a:xfrm>
              <a:off x="2347913" y="3384599"/>
              <a:ext cx="0" cy="481013"/>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55" name="Line 44"/>
            <p:cNvSpPr>
              <a:spLocks noChangeShapeType="1"/>
            </p:cNvSpPr>
            <p:nvPr/>
          </p:nvSpPr>
          <p:spPr bwMode="auto">
            <a:xfrm>
              <a:off x="2393950" y="3384599"/>
              <a:ext cx="0" cy="481013"/>
            </a:xfrm>
            <a:prstGeom prst="line">
              <a:avLst/>
            </a:prstGeom>
            <a:noFill/>
            <a:ln w="28575">
              <a:solidFill>
                <a:srgbClr val="86DAE0"/>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56" name="Line 45"/>
            <p:cNvSpPr>
              <a:spLocks noChangeShapeType="1"/>
            </p:cNvSpPr>
            <p:nvPr/>
          </p:nvSpPr>
          <p:spPr bwMode="auto">
            <a:xfrm>
              <a:off x="2444750" y="3384599"/>
              <a:ext cx="0" cy="481013"/>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57" name="Line 46"/>
            <p:cNvSpPr>
              <a:spLocks noChangeShapeType="1"/>
            </p:cNvSpPr>
            <p:nvPr/>
          </p:nvSpPr>
          <p:spPr bwMode="auto">
            <a:xfrm>
              <a:off x="2490788" y="3384599"/>
              <a:ext cx="0" cy="481013"/>
            </a:xfrm>
            <a:prstGeom prst="line">
              <a:avLst/>
            </a:prstGeom>
            <a:noFill/>
            <a:ln w="28575">
              <a:solidFill>
                <a:srgbClr val="86DAE0"/>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58" name="Line 47"/>
            <p:cNvSpPr>
              <a:spLocks noChangeShapeType="1"/>
            </p:cNvSpPr>
            <p:nvPr/>
          </p:nvSpPr>
          <p:spPr bwMode="auto">
            <a:xfrm>
              <a:off x="2541588" y="3384599"/>
              <a:ext cx="0" cy="481013"/>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59" name="Line 48"/>
            <p:cNvSpPr>
              <a:spLocks noChangeShapeType="1"/>
            </p:cNvSpPr>
            <p:nvPr/>
          </p:nvSpPr>
          <p:spPr bwMode="auto">
            <a:xfrm>
              <a:off x="2587625" y="3384599"/>
              <a:ext cx="0" cy="481013"/>
            </a:xfrm>
            <a:prstGeom prst="line">
              <a:avLst/>
            </a:prstGeom>
            <a:noFill/>
            <a:ln w="28575">
              <a:solidFill>
                <a:srgbClr val="86DAE0"/>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60" name="Line 49"/>
            <p:cNvSpPr>
              <a:spLocks noChangeShapeType="1"/>
            </p:cNvSpPr>
            <p:nvPr/>
          </p:nvSpPr>
          <p:spPr bwMode="auto">
            <a:xfrm>
              <a:off x="2638425" y="3384599"/>
              <a:ext cx="0" cy="481013"/>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sp>
          <p:nvSpPr>
            <p:cNvPr id="61" name="Line 50"/>
            <p:cNvSpPr>
              <a:spLocks noChangeShapeType="1"/>
            </p:cNvSpPr>
            <p:nvPr/>
          </p:nvSpPr>
          <p:spPr bwMode="auto">
            <a:xfrm>
              <a:off x="2684463" y="3384599"/>
              <a:ext cx="0" cy="481013"/>
            </a:xfrm>
            <a:prstGeom prst="line">
              <a:avLst/>
            </a:prstGeom>
            <a:noFill/>
            <a:ln w="28575">
              <a:solidFill>
                <a:srgbClr val="86DAE0"/>
              </a:solidFill>
              <a:round/>
              <a:headEnd/>
              <a:tailEnd/>
            </a:ln>
            <a:extLst>
              <a:ext uri="{909E8E84-426E-40dd-AFC4-6F175D3DCCD1}">
                <a14:hiddenFill xmlns:a14="http://schemas.microsoft.com/office/drawing/2010/main">
                  <a:noFill/>
                </a14:hiddenFill>
              </a:ext>
            </a:extLst>
          </p:spPr>
          <p:txBody>
            <a:bodyPr anchor="b">
              <a:spAutoFit/>
            </a:bodyPr>
            <a:lstStyle/>
            <a:p>
              <a:endParaRPr lang="en-GB" dirty="0"/>
            </a:p>
          </p:txBody>
        </p:sp>
      </p:grpSp>
      <p:sp>
        <p:nvSpPr>
          <p:cNvPr id="62" name="AutoShape 52"/>
          <p:cNvSpPr>
            <a:spLocks noChangeArrowheads="1"/>
          </p:cNvSpPr>
          <p:nvPr/>
        </p:nvSpPr>
        <p:spPr bwMode="auto">
          <a:xfrm>
            <a:off x="279402" y="1399747"/>
            <a:ext cx="719137" cy="4321175"/>
          </a:xfrm>
          <a:prstGeom prst="downArrow">
            <a:avLst>
              <a:gd name="adj1" fmla="val 59250"/>
              <a:gd name="adj2" fmla="val 69547"/>
            </a:avLst>
          </a:prstGeom>
          <a:solidFill>
            <a:schemeClr val="accent1"/>
          </a:solidFill>
          <a:ln w="9525">
            <a:solidFill>
              <a:schemeClr val="tx1"/>
            </a:solidFill>
            <a:miter lim="800000"/>
            <a:headEnd/>
            <a:tailEnd/>
          </a:ln>
        </p:spPr>
        <p:txBody>
          <a:bodyPr vert="eaVert" wrap="none"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800" dirty="0">
                <a:solidFill>
                  <a:srgbClr val="000000"/>
                </a:solidFill>
                <a:latin typeface="Arial" pitchFamily="34" charset="0"/>
              </a:rPr>
              <a:t>Increasing </a:t>
            </a:r>
            <a:r>
              <a:rPr lang="en-GB" altLang="en-US" sz="1800" dirty="0" smtClean="0">
                <a:solidFill>
                  <a:srgbClr val="000000"/>
                </a:solidFill>
                <a:latin typeface="Arial" pitchFamily="34" charset="0"/>
              </a:rPr>
              <a:t>detail</a:t>
            </a:r>
            <a:endParaRPr lang="en-GB" altLang="en-US" sz="1800" dirty="0">
              <a:solidFill>
                <a:srgbClr val="000000"/>
              </a:solidFill>
              <a:latin typeface="Arial" pitchFamily="34" charset="0"/>
            </a:endParaRPr>
          </a:p>
        </p:txBody>
      </p:sp>
      <p:grpSp>
        <p:nvGrpSpPr>
          <p:cNvPr id="63" name="Group 62"/>
          <p:cNvGrpSpPr>
            <a:grpSpLocks/>
          </p:cNvGrpSpPr>
          <p:nvPr/>
        </p:nvGrpSpPr>
        <p:grpSpPr bwMode="auto">
          <a:xfrm>
            <a:off x="1004889" y="4735197"/>
            <a:ext cx="1265238" cy="360363"/>
            <a:chOff x="1413743" y="4497717"/>
            <a:chExt cx="1265245" cy="300221"/>
          </a:xfrm>
        </p:grpSpPr>
        <p:sp>
          <p:nvSpPr>
            <p:cNvPr id="64" name="Rectangle 8"/>
            <p:cNvSpPr>
              <a:spLocks noChangeArrowheads="1"/>
            </p:cNvSpPr>
            <p:nvPr/>
          </p:nvSpPr>
          <p:spPr bwMode="auto">
            <a:xfrm>
              <a:off x="1413743" y="4497717"/>
              <a:ext cx="193676" cy="300221"/>
            </a:xfrm>
            <a:prstGeom prst="rect">
              <a:avLst/>
            </a:prstGeom>
            <a:solidFill>
              <a:srgbClr val="FFFF00"/>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65" name="Rectangle 9"/>
            <p:cNvSpPr>
              <a:spLocks noChangeArrowheads="1"/>
            </p:cNvSpPr>
            <p:nvPr/>
          </p:nvSpPr>
          <p:spPr bwMode="auto">
            <a:xfrm>
              <a:off x="1485181" y="4497717"/>
              <a:ext cx="193676" cy="300221"/>
            </a:xfrm>
            <a:prstGeom prst="rect">
              <a:avLst/>
            </a:prstGeom>
            <a:solidFill>
              <a:srgbClr val="FFFF00"/>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66" name="Rectangle 10"/>
            <p:cNvSpPr>
              <a:spLocks noChangeArrowheads="1"/>
            </p:cNvSpPr>
            <p:nvPr/>
          </p:nvSpPr>
          <p:spPr bwMode="auto">
            <a:xfrm>
              <a:off x="1556619" y="4497717"/>
              <a:ext cx="193676" cy="300221"/>
            </a:xfrm>
            <a:prstGeom prst="rect">
              <a:avLst/>
            </a:prstGeom>
            <a:solidFill>
              <a:srgbClr val="FFFF00"/>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67" name="Rectangle 11"/>
            <p:cNvSpPr>
              <a:spLocks noChangeArrowheads="1"/>
            </p:cNvSpPr>
            <p:nvPr/>
          </p:nvSpPr>
          <p:spPr bwMode="auto">
            <a:xfrm>
              <a:off x="1628057" y="4497717"/>
              <a:ext cx="193676" cy="300221"/>
            </a:xfrm>
            <a:prstGeom prst="rect">
              <a:avLst/>
            </a:prstGeom>
            <a:solidFill>
              <a:srgbClr val="FFFF00"/>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68" name="Rectangle 12"/>
            <p:cNvSpPr>
              <a:spLocks noChangeArrowheads="1"/>
            </p:cNvSpPr>
            <p:nvPr/>
          </p:nvSpPr>
          <p:spPr bwMode="auto">
            <a:xfrm>
              <a:off x="1699495" y="4497717"/>
              <a:ext cx="193676" cy="300221"/>
            </a:xfrm>
            <a:prstGeom prst="rect">
              <a:avLst/>
            </a:prstGeom>
            <a:solidFill>
              <a:srgbClr val="FFFF00"/>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69" name="Rectangle 13"/>
            <p:cNvSpPr>
              <a:spLocks noChangeArrowheads="1"/>
            </p:cNvSpPr>
            <p:nvPr/>
          </p:nvSpPr>
          <p:spPr bwMode="auto">
            <a:xfrm>
              <a:off x="1770933" y="4497717"/>
              <a:ext cx="193676" cy="300221"/>
            </a:xfrm>
            <a:prstGeom prst="rect">
              <a:avLst/>
            </a:prstGeom>
            <a:solidFill>
              <a:srgbClr val="FFFF00"/>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70" name="Rectangle 14"/>
            <p:cNvSpPr>
              <a:spLocks noChangeArrowheads="1"/>
            </p:cNvSpPr>
            <p:nvPr/>
          </p:nvSpPr>
          <p:spPr bwMode="auto">
            <a:xfrm>
              <a:off x="1842371" y="4497717"/>
              <a:ext cx="193676" cy="300221"/>
            </a:xfrm>
            <a:prstGeom prst="rect">
              <a:avLst/>
            </a:prstGeom>
            <a:solidFill>
              <a:srgbClr val="FFFF00"/>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71" name="Rectangle 15"/>
            <p:cNvSpPr>
              <a:spLocks noChangeArrowheads="1"/>
            </p:cNvSpPr>
            <p:nvPr/>
          </p:nvSpPr>
          <p:spPr bwMode="auto">
            <a:xfrm>
              <a:off x="1913809" y="4497717"/>
              <a:ext cx="193676" cy="300221"/>
            </a:xfrm>
            <a:prstGeom prst="rect">
              <a:avLst/>
            </a:prstGeom>
            <a:solidFill>
              <a:srgbClr val="FFFF00"/>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72" name="Rectangle 16"/>
            <p:cNvSpPr>
              <a:spLocks noChangeArrowheads="1"/>
            </p:cNvSpPr>
            <p:nvPr/>
          </p:nvSpPr>
          <p:spPr bwMode="auto">
            <a:xfrm>
              <a:off x="1985246" y="4497717"/>
              <a:ext cx="193677" cy="300221"/>
            </a:xfrm>
            <a:prstGeom prst="rect">
              <a:avLst/>
            </a:prstGeom>
            <a:solidFill>
              <a:srgbClr val="FFFF00"/>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73" name="Rectangle 17"/>
            <p:cNvSpPr>
              <a:spLocks noChangeArrowheads="1"/>
            </p:cNvSpPr>
            <p:nvPr/>
          </p:nvSpPr>
          <p:spPr bwMode="auto">
            <a:xfrm>
              <a:off x="2056684" y="4497717"/>
              <a:ext cx="193677" cy="300221"/>
            </a:xfrm>
            <a:prstGeom prst="rect">
              <a:avLst/>
            </a:prstGeom>
            <a:solidFill>
              <a:srgbClr val="FFFF00"/>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74" name="Rectangle 18"/>
            <p:cNvSpPr>
              <a:spLocks noChangeArrowheads="1"/>
            </p:cNvSpPr>
            <p:nvPr/>
          </p:nvSpPr>
          <p:spPr bwMode="auto">
            <a:xfrm>
              <a:off x="2128122" y="4497717"/>
              <a:ext cx="193676" cy="300221"/>
            </a:xfrm>
            <a:prstGeom prst="rect">
              <a:avLst/>
            </a:prstGeom>
            <a:solidFill>
              <a:srgbClr val="FFFF00"/>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75" name="Rectangle 19"/>
            <p:cNvSpPr>
              <a:spLocks noChangeArrowheads="1"/>
            </p:cNvSpPr>
            <p:nvPr/>
          </p:nvSpPr>
          <p:spPr bwMode="auto">
            <a:xfrm>
              <a:off x="2199560" y="4497717"/>
              <a:ext cx="193676" cy="300221"/>
            </a:xfrm>
            <a:prstGeom prst="rect">
              <a:avLst/>
            </a:prstGeom>
            <a:solidFill>
              <a:srgbClr val="FFFF00"/>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76" name="Rectangle 20"/>
            <p:cNvSpPr>
              <a:spLocks noChangeArrowheads="1"/>
            </p:cNvSpPr>
            <p:nvPr/>
          </p:nvSpPr>
          <p:spPr bwMode="auto">
            <a:xfrm>
              <a:off x="2270998" y="4497717"/>
              <a:ext cx="193676" cy="300221"/>
            </a:xfrm>
            <a:prstGeom prst="rect">
              <a:avLst/>
            </a:prstGeom>
            <a:solidFill>
              <a:srgbClr val="FFFF00"/>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77" name="Rectangle 21"/>
            <p:cNvSpPr>
              <a:spLocks noChangeArrowheads="1"/>
            </p:cNvSpPr>
            <p:nvPr/>
          </p:nvSpPr>
          <p:spPr bwMode="auto">
            <a:xfrm>
              <a:off x="2342436" y="4497717"/>
              <a:ext cx="193676" cy="300221"/>
            </a:xfrm>
            <a:prstGeom prst="rect">
              <a:avLst/>
            </a:prstGeom>
            <a:solidFill>
              <a:srgbClr val="FFFF00"/>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78" name="Rectangle 22"/>
            <p:cNvSpPr>
              <a:spLocks noChangeArrowheads="1"/>
            </p:cNvSpPr>
            <p:nvPr/>
          </p:nvSpPr>
          <p:spPr bwMode="auto">
            <a:xfrm>
              <a:off x="2413874" y="4497717"/>
              <a:ext cx="193676" cy="300221"/>
            </a:xfrm>
            <a:prstGeom prst="rect">
              <a:avLst/>
            </a:prstGeom>
            <a:solidFill>
              <a:srgbClr val="FFFF00"/>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sp>
          <p:nvSpPr>
            <p:cNvPr id="79" name="Rectangle 23"/>
            <p:cNvSpPr>
              <a:spLocks noChangeArrowheads="1"/>
            </p:cNvSpPr>
            <p:nvPr/>
          </p:nvSpPr>
          <p:spPr bwMode="auto">
            <a:xfrm>
              <a:off x="2485312" y="4497717"/>
              <a:ext cx="193676" cy="300221"/>
            </a:xfrm>
            <a:prstGeom prst="rect">
              <a:avLst/>
            </a:prstGeom>
            <a:solidFill>
              <a:srgbClr val="FFFF00"/>
            </a:solidFill>
            <a:ln w="9525">
              <a:solidFill>
                <a:srgbClr val="003366"/>
              </a:solidFill>
              <a:miter lim="800000"/>
              <a:headEnd/>
              <a:tailEnd/>
            </a:ln>
          </p:spPr>
          <p:txBody>
            <a:bodyPr anchor="ct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endParaRPr lang="en-GB" altLang="en-US" sz="1700" dirty="0">
                <a:solidFill>
                  <a:srgbClr val="000000"/>
                </a:solidFill>
                <a:latin typeface="Arial" pitchFamily="34" charset="0"/>
              </a:endParaRPr>
            </a:p>
          </p:txBody>
        </p:sp>
      </p:grpSp>
      <p:sp>
        <p:nvSpPr>
          <p:cNvPr id="81" name="Rectangle 3"/>
          <p:cNvSpPr txBox="1">
            <a:spLocks noChangeArrowheads="1"/>
          </p:cNvSpPr>
          <p:nvPr/>
        </p:nvSpPr>
        <p:spPr bwMode="auto">
          <a:xfrm>
            <a:off x="2354971" y="3692632"/>
            <a:ext cx="2194544"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lstStyle>
            <a:lvl1pPr marL="342900" indent="-342900" defTabSz="876300" eaLnBrk="0" hangingPunct="0">
              <a:spcBef>
                <a:spcPct val="20000"/>
              </a:spcBef>
              <a:buFont typeface="Arial" pitchFamily="34" charset="0"/>
              <a:buChar char="•"/>
              <a:tabLst>
                <a:tab pos="1885950" algn="l"/>
                <a:tab pos="2243138" algn="l"/>
              </a:tabLst>
              <a:defRPr sz="3200">
                <a:solidFill>
                  <a:schemeClr val="tx1"/>
                </a:solidFill>
                <a:latin typeface="Calibri" pitchFamily="34" charset="0"/>
              </a:defRPr>
            </a:lvl1pPr>
            <a:lvl2pPr marL="742950" indent="-285750" defTabSz="876300" eaLnBrk="0" hangingPunct="0">
              <a:spcBef>
                <a:spcPct val="20000"/>
              </a:spcBef>
              <a:buFont typeface="Arial" pitchFamily="34" charset="0"/>
              <a:buChar char="–"/>
              <a:tabLst>
                <a:tab pos="1885950" algn="l"/>
                <a:tab pos="2243138" algn="l"/>
              </a:tabLst>
              <a:defRPr sz="2800">
                <a:solidFill>
                  <a:schemeClr val="tx1"/>
                </a:solidFill>
                <a:latin typeface="Calibri" pitchFamily="34" charset="0"/>
              </a:defRPr>
            </a:lvl2pPr>
            <a:lvl3pPr marL="1143000" indent="-228600" defTabSz="876300" eaLnBrk="0" hangingPunct="0">
              <a:spcBef>
                <a:spcPct val="20000"/>
              </a:spcBef>
              <a:buFont typeface="Arial" pitchFamily="34" charset="0"/>
              <a:buChar char="•"/>
              <a:tabLst>
                <a:tab pos="1885950" algn="l"/>
                <a:tab pos="2243138" algn="l"/>
              </a:tabLst>
              <a:defRPr sz="2400">
                <a:solidFill>
                  <a:schemeClr val="tx1"/>
                </a:solidFill>
                <a:latin typeface="Calibri" pitchFamily="34" charset="0"/>
              </a:defRPr>
            </a:lvl3pPr>
            <a:lvl4pPr marL="1600200" indent="-228600" defTabSz="876300" eaLnBrk="0" hangingPunct="0">
              <a:spcBef>
                <a:spcPct val="20000"/>
              </a:spcBef>
              <a:buFont typeface="Arial" pitchFamily="34" charset="0"/>
              <a:buChar char="–"/>
              <a:tabLst>
                <a:tab pos="1885950" algn="l"/>
                <a:tab pos="2243138" algn="l"/>
              </a:tabLst>
              <a:defRPr sz="2000">
                <a:solidFill>
                  <a:schemeClr val="tx1"/>
                </a:solidFill>
                <a:latin typeface="Calibri" pitchFamily="34" charset="0"/>
              </a:defRPr>
            </a:lvl4pPr>
            <a:lvl5pPr marL="2057400" indent="-228600" defTabSz="876300" eaLnBrk="0" hangingPunct="0">
              <a:spcBef>
                <a:spcPct val="20000"/>
              </a:spcBef>
              <a:buFont typeface="Arial" pitchFamily="34" charset="0"/>
              <a:buChar char="»"/>
              <a:tabLst>
                <a:tab pos="1885950" algn="l"/>
                <a:tab pos="2243138" algn="l"/>
              </a:tabLst>
              <a:defRPr sz="2000">
                <a:solidFill>
                  <a:schemeClr val="tx1"/>
                </a:solidFill>
                <a:latin typeface="Calibri" pitchFamily="34" charset="0"/>
              </a:defRPr>
            </a:lvl5pPr>
            <a:lvl6pPr marL="25146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6pPr>
            <a:lvl7pPr marL="29718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7pPr>
            <a:lvl8pPr marL="34290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8pPr>
            <a:lvl9pPr marL="38862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9pPr>
          </a:lstStyle>
          <a:p>
            <a:pPr eaLnBrk="1" hangingPunct="1">
              <a:buFontTx/>
              <a:buChar char="•"/>
            </a:pPr>
            <a:r>
              <a:rPr lang="en-GB" altLang="en-US" sz="2000" b="1" dirty="0" smtClean="0">
                <a:latin typeface="Arial" pitchFamily="34" charset="0"/>
              </a:rPr>
              <a:t>Expectations</a:t>
            </a:r>
            <a:endParaRPr lang="en-US" altLang="en-US" sz="2000" dirty="0">
              <a:latin typeface="Arial" pitchFamily="34" charset="0"/>
            </a:endParaRPr>
          </a:p>
        </p:txBody>
      </p:sp>
      <p:sp>
        <p:nvSpPr>
          <p:cNvPr id="82" name="Rectangle 3"/>
          <p:cNvSpPr txBox="1">
            <a:spLocks noChangeArrowheads="1"/>
          </p:cNvSpPr>
          <p:nvPr/>
        </p:nvSpPr>
        <p:spPr bwMode="auto">
          <a:xfrm>
            <a:off x="2354971" y="4735483"/>
            <a:ext cx="2194545" cy="50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lstStyle>
            <a:lvl1pPr marL="342900" indent="-342900" defTabSz="876300" eaLnBrk="0" hangingPunct="0">
              <a:spcBef>
                <a:spcPct val="20000"/>
              </a:spcBef>
              <a:buFont typeface="Arial" pitchFamily="34" charset="0"/>
              <a:buChar char="•"/>
              <a:tabLst>
                <a:tab pos="1885950" algn="l"/>
                <a:tab pos="2243138" algn="l"/>
              </a:tabLst>
              <a:defRPr sz="3200">
                <a:solidFill>
                  <a:schemeClr val="tx1"/>
                </a:solidFill>
                <a:latin typeface="Calibri" pitchFamily="34" charset="0"/>
              </a:defRPr>
            </a:lvl1pPr>
            <a:lvl2pPr marL="742950" indent="-285750" defTabSz="876300" eaLnBrk="0" hangingPunct="0">
              <a:spcBef>
                <a:spcPct val="20000"/>
              </a:spcBef>
              <a:buFont typeface="Arial" pitchFamily="34" charset="0"/>
              <a:buChar char="–"/>
              <a:tabLst>
                <a:tab pos="1885950" algn="l"/>
                <a:tab pos="2243138" algn="l"/>
              </a:tabLst>
              <a:defRPr sz="2800">
                <a:solidFill>
                  <a:schemeClr val="tx1"/>
                </a:solidFill>
                <a:latin typeface="Calibri" pitchFamily="34" charset="0"/>
              </a:defRPr>
            </a:lvl2pPr>
            <a:lvl3pPr marL="1143000" indent="-228600" defTabSz="876300" eaLnBrk="0" hangingPunct="0">
              <a:spcBef>
                <a:spcPct val="20000"/>
              </a:spcBef>
              <a:buFont typeface="Arial" pitchFamily="34" charset="0"/>
              <a:buChar char="•"/>
              <a:tabLst>
                <a:tab pos="1885950" algn="l"/>
                <a:tab pos="2243138" algn="l"/>
              </a:tabLst>
              <a:defRPr sz="2400">
                <a:solidFill>
                  <a:schemeClr val="tx1"/>
                </a:solidFill>
                <a:latin typeface="Calibri" pitchFamily="34" charset="0"/>
              </a:defRPr>
            </a:lvl3pPr>
            <a:lvl4pPr marL="1600200" indent="-228600" defTabSz="876300" eaLnBrk="0" hangingPunct="0">
              <a:spcBef>
                <a:spcPct val="20000"/>
              </a:spcBef>
              <a:buFont typeface="Arial" pitchFamily="34" charset="0"/>
              <a:buChar char="–"/>
              <a:tabLst>
                <a:tab pos="1885950" algn="l"/>
                <a:tab pos="2243138" algn="l"/>
              </a:tabLst>
              <a:defRPr sz="2000">
                <a:solidFill>
                  <a:schemeClr val="tx1"/>
                </a:solidFill>
                <a:latin typeface="Calibri" pitchFamily="34" charset="0"/>
              </a:defRPr>
            </a:lvl4pPr>
            <a:lvl5pPr marL="2057400" indent="-228600" defTabSz="876300" eaLnBrk="0" hangingPunct="0">
              <a:spcBef>
                <a:spcPct val="20000"/>
              </a:spcBef>
              <a:buFont typeface="Arial" pitchFamily="34" charset="0"/>
              <a:buChar char="»"/>
              <a:tabLst>
                <a:tab pos="1885950" algn="l"/>
                <a:tab pos="2243138" algn="l"/>
              </a:tabLst>
              <a:defRPr sz="2000">
                <a:solidFill>
                  <a:schemeClr val="tx1"/>
                </a:solidFill>
                <a:latin typeface="Calibri" pitchFamily="34" charset="0"/>
              </a:defRPr>
            </a:lvl5pPr>
            <a:lvl6pPr marL="25146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6pPr>
            <a:lvl7pPr marL="29718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7pPr>
            <a:lvl8pPr marL="34290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8pPr>
            <a:lvl9pPr marL="38862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9pPr>
          </a:lstStyle>
          <a:p>
            <a:pPr eaLnBrk="1" hangingPunct="1">
              <a:buFontTx/>
              <a:buChar char="•"/>
            </a:pPr>
            <a:r>
              <a:rPr lang="en-GB" altLang="en-US" sz="2000" b="1" dirty="0" smtClean="0">
                <a:latin typeface="Arial" pitchFamily="34" charset="0"/>
              </a:rPr>
              <a:t>Guidelines</a:t>
            </a:r>
            <a:endParaRPr lang="en-US" altLang="en-US" sz="2000" dirty="0">
              <a:latin typeface="Arial" pitchFamily="34" charset="0"/>
            </a:endParaRPr>
          </a:p>
        </p:txBody>
      </p:sp>
      <p:sp>
        <p:nvSpPr>
          <p:cNvPr id="83" name="Rectangle 2"/>
          <p:cNvSpPr>
            <a:spLocks noChangeArrowheads="1"/>
          </p:cNvSpPr>
          <p:nvPr/>
        </p:nvSpPr>
        <p:spPr bwMode="auto">
          <a:xfrm>
            <a:off x="5651501" y="505497"/>
            <a:ext cx="3193824"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r>
              <a:rPr lang="en-GB" altLang="en-US" sz="1800" b="1" dirty="0">
                <a:solidFill>
                  <a:schemeClr val="tx2"/>
                </a:solidFill>
              </a:rPr>
              <a:t>STEP 1: </a:t>
            </a:r>
            <a:r>
              <a:rPr lang="en-GB" altLang="en-US" sz="1800" b="1" dirty="0" smtClean="0">
                <a:solidFill>
                  <a:schemeClr val="tx2"/>
                </a:solidFill>
              </a:rPr>
              <a:t>PSMF </a:t>
            </a:r>
            <a:r>
              <a:rPr lang="en-GB" altLang="en-US" sz="1800" b="1" dirty="0">
                <a:solidFill>
                  <a:schemeClr val="tx2"/>
                </a:solidFill>
              </a:rPr>
              <a:t>STRUCTURE</a:t>
            </a:r>
          </a:p>
        </p:txBody>
      </p:sp>
      <p:sp>
        <p:nvSpPr>
          <p:cNvPr id="84"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10</a:t>
            </a:fld>
            <a:endParaRPr lang="en-GB" dirty="0"/>
          </a:p>
        </p:txBody>
      </p:sp>
      <p:sp>
        <p:nvSpPr>
          <p:cNvPr id="85" name="Rectangle 3"/>
          <p:cNvSpPr txBox="1">
            <a:spLocks noChangeArrowheads="1"/>
          </p:cNvSpPr>
          <p:nvPr/>
        </p:nvSpPr>
        <p:spPr>
          <a:xfrm>
            <a:off x="4440332" y="1328134"/>
            <a:ext cx="4394433" cy="691732"/>
          </a:xfrm>
          <a:prstGeom prst="rect">
            <a:avLst/>
          </a:prstGeom>
          <a:extLs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08064" tIns="54032" rIns="108064" bIns="54032" rtlCol="0">
            <a:normAutofit/>
          </a:bodyPr>
          <a:lstStyle>
            <a:lvl1pPr marL="268216" indent="-268216" algn="l" defTabSz="1072866" rtl="0" eaLnBrk="1" latinLnBrk="0" hangingPunct="1">
              <a:lnSpc>
                <a:spcPct val="90000"/>
              </a:lnSpc>
              <a:spcBef>
                <a:spcPts val="1173"/>
              </a:spcBef>
              <a:buFont typeface="Arial" panose="020B0604020202020204" pitchFamily="34" charset="0"/>
              <a:buChar char="•"/>
              <a:defRPr sz="3300" kern="1200">
                <a:solidFill>
                  <a:schemeClr val="tx1"/>
                </a:solidFill>
                <a:latin typeface="+mn-lt"/>
                <a:ea typeface="+mn-ea"/>
                <a:cs typeface="+mn-cs"/>
              </a:defRPr>
            </a:lvl1pPr>
            <a:lvl2pPr marL="804649" indent="-268216" algn="l" defTabSz="1072866" rtl="0" eaLnBrk="1" latinLnBrk="0" hangingPunct="1">
              <a:lnSpc>
                <a:spcPct val="90000"/>
              </a:lnSpc>
              <a:spcBef>
                <a:spcPts val="587"/>
              </a:spcBef>
              <a:buFont typeface="Arial" panose="020B0604020202020204" pitchFamily="34" charset="0"/>
              <a:buChar char="•"/>
              <a:defRPr sz="2800" kern="1200">
                <a:solidFill>
                  <a:schemeClr val="tx1"/>
                </a:solidFill>
                <a:latin typeface="+mn-lt"/>
                <a:ea typeface="+mn-ea"/>
                <a:cs typeface="+mn-cs"/>
              </a:defRPr>
            </a:lvl2pPr>
            <a:lvl3pPr marL="1341082" indent="-268216" algn="l" defTabSz="1072866" rtl="0" eaLnBrk="1" latinLnBrk="0" hangingPunct="1">
              <a:lnSpc>
                <a:spcPct val="90000"/>
              </a:lnSpc>
              <a:spcBef>
                <a:spcPts val="587"/>
              </a:spcBef>
              <a:buFont typeface="Arial" panose="020B0604020202020204" pitchFamily="34" charset="0"/>
              <a:buChar char="•"/>
              <a:defRPr sz="2300" kern="1200">
                <a:solidFill>
                  <a:schemeClr val="tx1"/>
                </a:solidFill>
                <a:latin typeface="+mn-lt"/>
                <a:ea typeface="+mn-ea"/>
                <a:cs typeface="+mn-cs"/>
              </a:defRPr>
            </a:lvl3pPr>
            <a:lvl4pPr marL="1877515"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4pPr>
            <a:lvl5pPr marL="2413947"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5pPr>
            <a:lvl6pPr marL="2950380"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6pPr>
            <a:lvl7pPr marL="3486813"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7pPr>
            <a:lvl8pPr marL="4023246"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8pPr>
            <a:lvl9pPr marL="4559678"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9pPr>
          </a:lstStyle>
          <a:p>
            <a:pPr marL="355600" indent="-355600" defTabSz="876300">
              <a:buNone/>
              <a:tabLst>
                <a:tab pos="1885950" algn="l"/>
                <a:tab pos="2243138" algn="l"/>
              </a:tabLst>
            </a:pPr>
            <a:r>
              <a:rPr lang="en-GB" altLang="en-US" sz="2000" dirty="0" smtClean="0">
                <a:latin typeface="Arial" pitchFamily="34" charset="0"/>
                <a:cs typeface="Arial" pitchFamily="34" charset="0"/>
              </a:rPr>
              <a:t>–	4 high level key components of</a:t>
            </a:r>
            <a:r>
              <a:rPr lang="en-GB" altLang="en-US" sz="2000" dirty="0">
                <a:latin typeface="Arial" pitchFamily="34" charset="0"/>
                <a:cs typeface="Arial" pitchFamily="34" charset="0"/>
              </a:rPr>
              <a:t> </a:t>
            </a:r>
            <a:r>
              <a:rPr lang="en-GB" altLang="en-US" sz="2000" dirty="0" smtClean="0">
                <a:latin typeface="Arial" pitchFamily="34" charset="0"/>
                <a:cs typeface="Arial" pitchFamily="34" charset="0"/>
              </a:rPr>
              <a:t>the PSMF.</a:t>
            </a:r>
            <a:endParaRPr lang="en-US" altLang="en-US" sz="1800" dirty="0" smtClean="0">
              <a:latin typeface="Arial" pitchFamily="34" charset="0"/>
              <a:cs typeface="Arial" pitchFamily="34" charset="0"/>
            </a:endParaRPr>
          </a:p>
        </p:txBody>
      </p:sp>
      <p:sp>
        <p:nvSpPr>
          <p:cNvPr id="87" name="Rectangle 3"/>
          <p:cNvSpPr txBox="1">
            <a:spLocks noChangeArrowheads="1"/>
          </p:cNvSpPr>
          <p:nvPr/>
        </p:nvSpPr>
        <p:spPr bwMode="auto">
          <a:xfrm>
            <a:off x="4440332" y="2153051"/>
            <a:ext cx="4385597"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lstStyle>
            <a:lvl1pPr marL="342900" indent="-342900" defTabSz="876300" eaLnBrk="0" hangingPunct="0">
              <a:spcBef>
                <a:spcPct val="20000"/>
              </a:spcBef>
              <a:buFont typeface="Arial" pitchFamily="34" charset="0"/>
              <a:buChar char="•"/>
              <a:tabLst>
                <a:tab pos="1885950" algn="l"/>
                <a:tab pos="2243138" algn="l"/>
              </a:tabLst>
              <a:defRPr sz="3200">
                <a:solidFill>
                  <a:schemeClr val="tx1"/>
                </a:solidFill>
                <a:latin typeface="Calibri" pitchFamily="34" charset="0"/>
              </a:defRPr>
            </a:lvl1pPr>
            <a:lvl2pPr marL="742950" indent="-285750" defTabSz="876300" eaLnBrk="0" hangingPunct="0">
              <a:spcBef>
                <a:spcPct val="20000"/>
              </a:spcBef>
              <a:buFont typeface="Arial" pitchFamily="34" charset="0"/>
              <a:buChar char="–"/>
              <a:tabLst>
                <a:tab pos="1885950" algn="l"/>
                <a:tab pos="2243138" algn="l"/>
              </a:tabLst>
              <a:defRPr sz="2800">
                <a:solidFill>
                  <a:schemeClr val="tx1"/>
                </a:solidFill>
                <a:latin typeface="Calibri" pitchFamily="34" charset="0"/>
              </a:defRPr>
            </a:lvl2pPr>
            <a:lvl3pPr marL="1143000" indent="-228600" defTabSz="876300" eaLnBrk="0" hangingPunct="0">
              <a:spcBef>
                <a:spcPct val="20000"/>
              </a:spcBef>
              <a:buFont typeface="Arial" pitchFamily="34" charset="0"/>
              <a:buChar char="•"/>
              <a:tabLst>
                <a:tab pos="1885950" algn="l"/>
                <a:tab pos="2243138" algn="l"/>
              </a:tabLst>
              <a:defRPr sz="2400">
                <a:solidFill>
                  <a:schemeClr val="tx1"/>
                </a:solidFill>
                <a:latin typeface="Calibri" pitchFamily="34" charset="0"/>
              </a:defRPr>
            </a:lvl3pPr>
            <a:lvl4pPr marL="1600200" indent="-228600" defTabSz="876300" eaLnBrk="0" hangingPunct="0">
              <a:spcBef>
                <a:spcPct val="20000"/>
              </a:spcBef>
              <a:buFont typeface="Arial" pitchFamily="34" charset="0"/>
              <a:buChar char="–"/>
              <a:tabLst>
                <a:tab pos="1885950" algn="l"/>
                <a:tab pos="2243138" algn="l"/>
              </a:tabLst>
              <a:defRPr sz="2000">
                <a:solidFill>
                  <a:schemeClr val="tx1"/>
                </a:solidFill>
                <a:latin typeface="Calibri" pitchFamily="34" charset="0"/>
              </a:defRPr>
            </a:lvl4pPr>
            <a:lvl5pPr marL="2057400" indent="-228600" defTabSz="876300" eaLnBrk="0" hangingPunct="0">
              <a:spcBef>
                <a:spcPct val="20000"/>
              </a:spcBef>
              <a:buFont typeface="Arial" pitchFamily="34" charset="0"/>
              <a:buChar char="»"/>
              <a:tabLst>
                <a:tab pos="1885950" algn="l"/>
                <a:tab pos="2243138" algn="l"/>
              </a:tabLst>
              <a:defRPr sz="2000">
                <a:solidFill>
                  <a:schemeClr val="tx1"/>
                </a:solidFill>
                <a:latin typeface="Calibri" pitchFamily="34" charset="0"/>
              </a:defRPr>
            </a:lvl5pPr>
            <a:lvl6pPr marL="25146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6pPr>
            <a:lvl7pPr marL="29718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7pPr>
            <a:lvl8pPr marL="34290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8pPr>
            <a:lvl9pPr marL="38862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9pPr>
          </a:lstStyle>
          <a:p>
            <a:pPr marL="355600" indent="-355600" eaLnBrk="1" hangingPunct="1">
              <a:buNone/>
            </a:pPr>
            <a:r>
              <a:rPr lang="en-GB" altLang="en-US" sz="2000" dirty="0" smtClean="0">
                <a:latin typeface="Arial" pitchFamily="34" charset="0"/>
              </a:rPr>
              <a:t>– 	20 </a:t>
            </a:r>
            <a:r>
              <a:rPr lang="en-GB" altLang="en-US" sz="2000" dirty="0">
                <a:latin typeface="Arial" pitchFamily="34" charset="0"/>
              </a:rPr>
              <a:t>key aspects of the </a:t>
            </a:r>
            <a:r>
              <a:rPr lang="en-GB" altLang="en-US" sz="2000" dirty="0" smtClean="0">
                <a:latin typeface="Arial" pitchFamily="34" charset="0"/>
              </a:rPr>
              <a:t>operation that need </a:t>
            </a:r>
            <a:r>
              <a:rPr lang="en-GB" altLang="en-US" sz="2000" dirty="0">
                <a:latin typeface="Arial" pitchFamily="34" charset="0"/>
              </a:rPr>
              <a:t>to </a:t>
            </a:r>
            <a:r>
              <a:rPr lang="en-GB" altLang="en-US" sz="2000" dirty="0" smtClean="0">
                <a:latin typeface="Arial" pitchFamily="34" charset="0"/>
              </a:rPr>
              <a:t>be managed appropriately </a:t>
            </a:r>
            <a:r>
              <a:rPr lang="en-GB" altLang="en-US" sz="2000" dirty="0">
                <a:latin typeface="Arial" pitchFamily="34" charset="0"/>
              </a:rPr>
              <a:t>in </a:t>
            </a:r>
            <a:r>
              <a:rPr lang="en-GB" altLang="en-US" sz="2000" dirty="0" smtClean="0">
                <a:latin typeface="Arial" pitchFamily="34" charset="0"/>
              </a:rPr>
              <a:t>order </a:t>
            </a:r>
            <a:r>
              <a:rPr lang="en-GB" altLang="en-US" sz="2000" dirty="0">
                <a:latin typeface="Arial" pitchFamily="34" charset="0"/>
              </a:rPr>
              <a:t>to assure the integrity of </a:t>
            </a:r>
            <a:r>
              <a:rPr lang="en-GB" altLang="en-US" sz="2000" dirty="0" smtClean="0">
                <a:latin typeface="Arial" pitchFamily="34" charset="0"/>
              </a:rPr>
              <a:t>the operation.</a:t>
            </a:r>
            <a:endParaRPr lang="en-US" altLang="en-US" sz="1800" dirty="0">
              <a:latin typeface="Arial" pitchFamily="34" charset="0"/>
            </a:endParaRPr>
          </a:p>
        </p:txBody>
      </p:sp>
      <p:sp>
        <p:nvSpPr>
          <p:cNvPr id="88" name="Rectangle 3"/>
          <p:cNvSpPr txBox="1">
            <a:spLocks noChangeArrowheads="1"/>
          </p:cNvSpPr>
          <p:nvPr/>
        </p:nvSpPr>
        <p:spPr bwMode="auto">
          <a:xfrm>
            <a:off x="4440331" y="3671482"/>
            <a:ext cx="4404993"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lstStyle>
            <a:lvl1pPr marL="342900" indent="-342900" defTabSz="876300" eaLnBrk="0" hangingPunct="0">
              <a:spcBef>
                <a:spcPct val="20000"/>
              </a:spcBef>
              <a:buFont typeface="Arial" pitchFamily="34" charset="0"/>
              <a:buChar char="•"/>
              <a:tabLst>
                <a:tab pos="1885950" algn="l"/>
                <a:tab pos="2243138" algn="l"/>
              </a:tabLst>
              <a:defRPr sz="3200">
                <a:solidFill>
                  <a:schemeClr val="tx1"/>
                </a:solidFill>
                <a:latin typeface="Calibri" pitchFamily="34" charset="0"/>
              </a:defRPr>
            </a:lvl1pPr>
            <a:lvl2pPr marL="742950" indent="-285750" defTabSz="876300" eaLnBrk="0" hangingPunct="0">
              <a:spcBef>
                <a:spcPct val="20000"/>
              </a:spcBef>
              <a:buFont typeface="Arial" pitchFamily="34" charset="0"/>
              <a:buChar char="–"/>
              <a:tabLst>
                <a:tab pos="1885950" algn="l"/>
                <a:tab pos="2243138" algn="l"/>
              </a:tabLst>
              <a:defRPr sz="2800">
                <a:solidFill>
                  <a:schemeClr val="tx1"/>
                </a:solidFill>
                <a:latin typeface="Calibri" pitchFamily="34" charset="0"/>
              </a:defRPr>
            </a:lvl2pPr>
            <a:lvl3pPr marL="1143000" indent="-228600" defTabSz="876300" eaLnBrk="0" hangingPunct="0">
              <a:spcBef>
                <a:spcPct val="20000"/>
              </a:spcBef>
              <a:buFont typeface="Arial" pitchFamily="34" charset="0"/>
              <a:buChar char="•"/>
              <a:tabLst>
                <a:tab pos="1885950" algn="l"/>
                <a:tab pos="2243138" algn="l"/>
              </a:tabLst>
              <a:defRPr sz="2400">
                <a:solidFill>
                  <a:schemeClr val="tx1"/>
                </a:solidFill>
                <a:latin typeface="Calibri" pitchFamily="34" charset="0"/>
              </a:defRPr>
            </a:lvl3pPr>
            <a:lvl4pPr marL="1600200" indent="-228600" defTabSz="876300" eaLnBrk="0" hangingPunct="0">
              <a:spcBef>
                <a:spcPct val="20000"/>
              </a:spcBef>
              <a:buFont typeface="Arial" pitchFamily="34" charset="0"/>
              <a:buChar char="–"/>
              <a:tabLst>
                <a:tab pos="1885950" algn="l"/>
                <a:tab pos="2243138" algn="l"/>
              </a:tabLst>
              <a:defRPr sz="2000">
                <a:solidFill>
                  <a:schemeClr val="tx1"/>
                </a:solidFill>
                <a:latin typeface="Calibri" pitchFamily="34" charset="0"/>
              </a:defRPr>
            </a:lvl4pPr>
            <a:lvl5pPr marL="2057400" indent="-228600" defTabSz="876300" eaLnBrk="0" hangingPunct="0">
              <a:spcBef>
                <a:spcPct val="20000"/>
              </a:spcBef>
              <a:buFont typeface="Arial" pitchFamily="34" charset="0"/>
              <a:buChar char="»"/>
              <a:tabLst>
                <a:tab pos="1885950" algn="l"/>
                <a:tab pos="2243138" algn="l"/>
              </a:tabLst>
              <a:defRPr sz="2000">
                <a:solidFill>
                  <a:schemeClr val="tx1"/>
                </a:solidFill>
                <a:latin typeface="Calibri" pitchFamily="34" charset="0"/>
              </a:defRPr>
            </a:lvl5pPr>
            <a:lvl6pPr marL="25146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6pPr>
            <a:lvl7pPr marL="29718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7pPr>
            <a:lvl8pPr marL="34290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8pPr>
            <a:lvl9pPr marL="38862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9pPr>
          </a:lstStyle>
          <a:p>
            <a:pPr marL="355600" indent="-355600" eaLnBrk="1" hangingPunct="1">
              <a:buNone/>
            </a:pPr>
            <a:r>
              <a:rPr lang="en-GB" altLang="en-US" sz="2000" dirty="0" smtClean="0">
                <a:latin typeface="Arial" pitchFamily="34" charset="0"/>
              </a:rPr>
              <a:t>–	202 </a:t>
            </a:r>
            <a:r>
              <a:rPr lang="en-GB" altLang="en-US" sz="2000" dirty="0">
                <a:latin typeface="Arial" pitchFamily="34" charset="0"/>
              </a:rPr>
              <a:t>things we should be doing </a:t>
            </a:r>
            <a:r>
              <a:rPr lang="en-GB" altLang="en-US" sz="2000" dirty="0" smtClean="0">
                <a:latin typeface="Arial" pitchFamily="34" charset="0"/>
              </a:rPr>
              <a:t>in order </a:t>
            </a:r>
            <a:r>
              <a:rPr lang="en-GB" altLang="en-US" sz="2000" dirty="0">
                <a:latin typeface="Arial" pitchFamily="34" charset="0"/>
              </a:rPr>
              <a:t>to assure the integrity of </a:t>
            </a:r>
            <a:r>
              <a:rPr lang="en-GB" altLang="en-US" sz="2000" dirty="0" smtClean="0">
                <a:latin typeface="Arial" pitchFamily="34" charset="0"/>
              </a:rPr>
              <a:t>the operation.</a:t>
            </a:r>
            <a:endParaRPr lang="en-US" altLang="en-US" sz="2000" dirty="0">
              <a:latin typeface="Arial" pitchFamily="34" charset="0"/>
            </a:endParaRPr>
          </a:p>
        </p:txBody>
      </p:sp>
      <p:sp>
        <p:nvSpPr>
          <p:cNvPr id="89" name="Rectangle 3"/>
          <p:cNvSpPr txBox="1">
            <a:spLocks noChangeArrowheads="1"/>
          </p:cNvSpPr>
          <p:nvPr/>
        </p:nvSpPr>
        <p:spPr bwMode="auto">
          <a:xfrm>
            <a:off x="4440332" y="4735483"/>
            <a:ext cx="4372779" cy="1291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lstStyle>
            <a:lvl1pPr marL="342900" indent="-342900" defTabSz="876300" eaLnBrk="0" hangingPunct="0">
              <a:spcBef>
                <a:spcPct val="20000"/>
              </a:spcBef>
              <a:buFont typeface="Arial" pitchFamily="34" charset="0"/>
              <a:buChar char="•"/>
              <a:tabLst>
                <a:tab pos="1885950" algn="l"/>
                <a:tab pos="2243138" algn="l"/>
              </a:tabLst>
              <a:defRPr sz="3200">
                <a:solidFill>
                  <a:schemeClr val="tx1"/>
                </a:solidFill>
                <a:latin typeface="Calibri" pitchFamily="34" charset="0"/>
              </a:defRPr>
            </a:lvl1pPr>
            <a:lvl2pPr marL="742950" indent="-285750" defTabSz="876300" eaLnBrk="0" hangingPunct="0">
              <a:spcBef>
                <a:spcPct val="20000"/>
              </a:spcBef>
              <a:buFont typeface="Arial" pitchFamily="34" charset="0"/>
              <a:buChar char="–"/>
              <a:tabLst>
                <a:tab pos="1885950" algn="l"/>
                <a:tab pos="2243138" algn="l"/>
              </a:tabLst>
              <a:defRPr sz="2800">
                <a:solidFill>
                  <a:schemeClr val="tx1"/>
                </a:solidFill>
                <a:latin typeface="Calibri" pitchFamily="34" charset="0"/>
              </a:defRPr>
            </a:lvl2pPr>
            <a:lvl3pPr marL="1143000" indent="-228600" defTabSz="876300" eaLnBrk="0" hangingPunct="0">
              <a:spcBef>
                <a:spcPct val="20000"/>
              </a:spcBef>
              <a:buFont typeface="Arial" pitchFamily="34" charset="0"/>
              <a:buChar char="•"/>
              <a:tabLst>
                <a:tab pos="1885950" algn="l"/>
                <a:tab pos="2243138" algn="l"/>
              </a:tabLst>
              <a:defRPr sz="2400">
                <a:solidFill>
                  <a:schemeClr val="tx1"/>
                </a:solidFill>
                <a:latin typeface="Calibri" pitchFamily="34" charset="0"/>
              </a:defRPr>
            </a:lvl3pPr>
            <a:lvl4pPr marL="1600200" indent="-228600" defTabSz="876300" eaLnBrk="0" hangingPunct="0">
              <a:spcBef>
                <a:spcPct val="20000"/>
              </a:spcBef>
              <a:buFont typeface="Arial" pitchFamily="34" charset="0"/>
              <a:buChar char="–"/>
              <a:tabLst>
                <a:tab pos="1885950" algn="l"/>
                <a:tab pos="2243138" algn="l"/>
              </a:tabLst>
              <a:defRPr sz="2000">
                <a:solidFill>
                  <a:schemeClr val="tx1"/>
                </a:solidFill>
                <a:latin typeface="Calibri" pitchFamily="34" charset="0"/>
              </a:defRPr>
            </a:lvl4pPr>
            <a:lvl5pPr marL="2057400" indent="-228600" defTabSz="876300" eaLnBrk="0" hangingPunct="0">
              <a:spcBef>
                <a:spcPct val="20000"/>
              </a:spcBef>
              <a:buFont typeface="Arial" pitchFamily="34" charset="0"/>
              <a:buChar char="»"/>
              <a:tabLst>
                <a:tab pos="1885950" algn="l"/>
                <a:tab pos="2243138" algn="l"/>
              </a:tabLst>
              <a:defRPr sz="2000">
                <a:solidFill>
                  <a:schemeClr val="tx1"/>
                </a:solidFill>
                <a:latin typeface="Calibri" pitchFamily="34" charset="0"/>
              </a:defRPr>
            </a:lvl5pPr>
            <a:lvl6pPr marL="25146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6pPr>
            <a:lvl7pPr marL="29718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7pPr>
            <a:lvl8pPr marL="34290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8pPr>
            <a:lvl9pPr marL="38862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9pPr>
          </a:lstStyle>
          <a:p>
            <a:pPr marL="355600" indent="-355600" eaLnBrk="1" hangingPunct="1">
              <a:buNone/>
            </a:pPr>
            <a:r>
              <a:rPr lang="en-GB" altLang="en-US" sz="2000" dirty="0" smtClean="0">
                <a:latin typeface="Arial" pitchFamily="34" charset="0"/>
              </a:rPr>
              <a:t>–	20 publications on how </a:t>
            </a:r>
            <a:r>
              <a:rPr lang="en-GB" altLang="en-US" sz="2000" dirty="0">
                <a:latin typeface="Arial" pitchFamily="34" charset="0"/>
              </a:rPr>
              <a:t>to meet the </a:t>
            </a:r>
            <a:r>
              <a:rPr lang="en-GB" altLang="en-US" sz="2000" dirty="0" smtClean="0">
                <a:latin typeface="Arial" pitchFamily="34" charset="0"/>
              </a:rPr>
              <a:t>Expectations: good practices and performance</a:t>
            </a:r>
            <a:r>
              <a:rPr lang="en-GB" altLang="en-US" sz="2000" dirty="0">
                <a:latin typeface="Arial" pitchFamily="34" charset="0"/>
              </a:rPr>
              <a:t> </a:t>
            </a:r>
            <a:r>
              <a:rPr lang="en-GB" altLang="en-US" sz="2000" dirty="0" smtClean="0">
                <a:latin typeface="Arial" pitchFamily="34" charset="0"/>
              </a:rPr>
              <a:t>measures </a:t>
            </a:r>
            <a:r>
              <a:rPr lang="en-GB" altLang="en-US" sz="2000" dirty="0">
                <a:latin typeface="Arial" pitchFamily="34" charset="0"/>
              </a:rPr>
              <a:t>(</a:t>
            </a:r>
            <a:r>
              <a:rPr lang="en-GB" altLang="en-US" sz="2000" dirty="0" smtClean="0">
                <a:latin typeface="Arial" pitchFamily="34" charset="0"/>
              </a:rPr>
              <a:t>PSPIs) (See steps 3 and 4)</a:t>
            </a:r>
            <a:endParaRPr lang="en-US" altLang="en-US" sz="2000" dirty="0">
              <a:latin typeface="Arial" pitchFamily="34" charset="0"/>
            </a:endParaRPr>
          </a:p>
        </p:txBody>
      </p:sp>
      <p:sp>
        <p:nvSpPr>
          <p:cNvPr id="90" name="Rectangle 3"/>
          <p:cNvSpPr txBox="1">
            <a:spLocks noChangeArrowheads="1"/>
          </p:cNvSpPr>
          <p:nvPr/>
        </p:nvSpPr>
        <p:spPr bwMode="auto">
          <a:xfrm>
            <a:off x="2354971" y="2153051"/>
            <a:ext cx="2194544"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lstStyle>
            <a:lvl1pPr marL="342900" indent="-342900" defTabSz="876300" eaLnBrk="0" hangingPunct="0">
              <a:spcBef>
                <a:spcPct val="20000"/>
              </a:spcBef>
              <a:buFont typeface="Arial" pitchFamily="34" charset="0"/>
              <a:buChar char="•"/>
              <a:tabLst>
                <a:tab pos="1885950" algn="l"/>
                <a:tab pos="2243138" algn="l"/>
              </a:tabLst>
              <a:defRPr sz="3200">
                <a:solidFill>
                  <a:schemeClr val="tx1"/>
                </a:solidFill>
                <a:latin typeface="Calibri" pitchFamily="34" charset="0"/>
              </a:defRPr>
            </a:lvl1pPr>
            <a:lvl2pPr marL="742950" indent="-285750" defTabSz="876300" eaLnBrk="0" hangingPunct="0">
              <a:spcBef>
                <a:spcPct val="20000"/>
              </a:spcBef>
              <a:buFont typeface="Arial" pitchFamily="34" charset="0"/>
              <a:buChar char="–"/>
              <a:tabLst>
                <a:tab pos="1885950" algn="l"/>
                <a:tab pos="2243138" algn="l"/>
              </a:tabLst>
              <a:defRPr sz="2800">
                <a:solidFill>
                  <a:schemeClr val="tx1"/>
                </a:solidFill>
                <a:latin typeface="Calibri" pitchFamily="34" charset="0"/>
              </a:defRPr>
            </a:lvl2pPr>
            <a:lvl3pPr marL="1143000" indent="-228600" defTabSz="876300" eaLnBrk="0" hangingPunct="0">
              <a:spcBef>
                <a:spcPct val="20000"/>
              </a:spcBef>
              <a:buFont typeface="Arial" pitchFamily="34" charset="0"/>
              <a:buChar char="•"/>
              <a:tabLst>
                <a:tab pos="1885950" algn="l"/>
                <a:tab pos="2243138" algn="l"/>
              </a:tabLst>
              <a:defRPr sz="2400">
                <a:solidFill>
                  <a:schemeClr val="tx1"/>
                </a:solidFill>
                <a:latin typeface="Calibri" pitchFamily="34" charset="0"/>
              </a:defRPr>
            </a:lvl3pPr>
            <a:lvl4pPr marL="1600200" indent="-228600" defTabSz="876300" eaLnBrk="0" hangingPunct="0">
              <a:spcBef>
                <a:spcPct val="20000"/>
              </a:spcBef>
              <a:buFont typeface="Arial" pitchFamily="34" charset="0"/>
              <a:buChar char="–"/>
              <a:tabLst>
                <a:tab pos="1885950" algn="l"/>
                <a:tab pos="2243138" algn="l"/>
              </a:tabLst>
              <a:defRPr sz="2000">
                <a:solidFill>
                  <a:schemeClr val="tx1"/>
                </a:solidFill>
                <a:latin typeface="Calibri" pitchFamily="34" charset="0"/>
              </a:defRPr>
            </a:lvl4pPr>
            <a:lvl5pPr marL="2057400" indent="-228600" defTabSz="876300" eaLnBrk="0" hangingPunct="0">
              <a:spcBef>
                <a:spcPct val="20000"/>
              </a:spcBef>
              <a:buFont typeface="Arial" pitchFamily="34" charset="0"/>
              <a:buChar char="»"/>
              <a:tabLst>
                <a:tab pos="1885950" algn="l"/>
                <a:tab pos="2243138" algn="l"/>
              </a:tabLst>
              <a:defRPr sz="2000">
                <a:solidFill>
                  <a:schemeClr val="tx1"/>
                </a:solidFill>
                <a:latin typeface="Calibri" pitchFamily="34" charset="0"/>
              </a:defRPr>
            </a:lvl5pPr>
            <a:lvl6pPr marL="25146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6pPr>
            <a:lvl7pPr marL="29718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7pPr>
            <a:lvl8pPr marL="34290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8pPr>
            <a:lvl9pPr marL="3886200" indent="-228600" defTabSz="876300" eaLnBrk="0" fontAlgn="base" hangingPunct="0">
              <a:spcBef>
                <a:spcPct val="20000"/>
              </a:spcBef>
              <a:spcAft>
                <a:spcPct val="0"/>
              </a:spcAft>
              <a:buFont typeface="Arial" pitchFamily="34" charset="0"/>
              <a:buChar char="»"/>
              <a:tabLst>
                <a:tab pos="1885950" algn="l"/>
                <a:tab pos="2243138" algn="l"/>
              </a:tabLst>
              <a:defRPr sz="2000">
                <a:solidFill>
                  <a:schemeClr val="tx1"/>
                </a:solidFill>
                <a:latin typeface="Calibri" pitchFamily="34" charset="0"/>
              </a:defRPr>
            </a:lvl9pPr>
          </a:lstStyle>
          <a:p>
            <a:pPr eaLnBrk="1" hangingPunct="1">
              <a:buFontTx/>
              <a:buChar char="•"/>
            </a:pPr>
            <a:r>
              <a:rPr lang="en-GB" altLang="en-US" sz="2000" b="1" dirty="0" smtClean="0">
                <a:latin typeface="Arial" pitchFamily="34" charset="0"/>
              </a:rPr>
              <a:t>Elements</a:t>
            </a:r>
            <a:endParaRPr lang="en-US" altLang="en-US" sz="2000" dirty="0">
              <a:latin typeface="Arial" pitchFamily="34" charset="0"/>
            </a:endParaRPr>
          </a:p>
        </p:txBody>
      </p:sp>
    </p:spTree>
    <p:extLst>
      <p:ext uri="{BB962C8B-B14F-4D97-AF65-F5344CB8AC3E}">
        <p14:creationId xmlns:p14="http://schemas.microsoft.com/office/powerpoint/2010/main" val="124721204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grpSp>
        <p:nvGrpSpPr>
          <p:cNvPr id="11" name="Group 25"/>
          <p:cNvGrpSpPr>
            <a:grpSpLocks/>
          </p:cNvGrpSpPr>
          <p:nvPr/>
        </p:nvGrpSpPr>
        <p:grpSpPr bwMode="auto">
          <a:xfrm>
            <a:off x="935037" y="1312863"/>
            <a:ext cx="7272337" cy="4498975"/>
            <a:chOff x="589" y="1153"/>
            <a:chExt cx="4581" cy="2834"/>
          </a:xfrm>
        </p:grpSpPr>
        <p:sp>
          <p:nvSpPr>
            <p:cNvPr id="12" name="Rectangle 7"/>
            <p:cNvSpPr>
              <a:spLocks noChangeArrowheads="1"/>
            </p:cNvSpPr>
            <p:nvPr/>
          </p:nvSpPr>
          <p:spPr bwMode="auto">
            <a:xfrm>
              <a:off x="589" y="1153"/>
              <a:ext cx="4581" cy="2834"/>
            </a:xfrm>
            <a:prstGeom prst="rect">
              <a:avLst/>
            </a:prstGeom>
            <a:solidFill>
              <a:schemeClr val="accent1"/>
            </a:solidFill>
            <a:ln w="9525" algn="ctr">
              <a:solidFill>
                <a:schemeClr val="tx1"/>
              </a:solidFill>
              <a:round/>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en-GB" altLang="en-US" sz="1800" b="1" dirty="0">
                <a:latin typeface="Arial" pitchFamily="34" charset="0"/>
              </a:endParaRPr>
            </a:p>
          </p:txBody>
        </p:sp>
        <p:grpSp>
          <p:nvGrpSpPr>
            <p:cNvPr id="13" name="Rectangle 4"/>
            <p:cNvGrpSpPr>
              <a:grpSpLocks/>
            </p:cNvGrpSpPr>
            <p:nvPr/>
          </p:nvGrpSpPr>
          <p:grpSpPr bwMode="auto">
            <a:xfrm>
              <a:off x="691" y="3183"/>
              <a:ext cx="2205" cy="695"/>
              <a:chOff x="1188720" y="4852416"/>
              <a:chExt cx="3791712" cy="1103376"/>
            </a:xfrm>
          </p:grpSpPr>
          <p:pic>
            <p:nvPicPr>
              <p:cNvPr id="20" name="Rectangl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720" y="4852416"/>
                <a:ext cx="3791712" cy="1103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15"/>
              <p:cNvSpPr txBox="1">
                <a:spLocks noChangeArrowheads="1"/>
              </p:cNvSpPr>
              <p:nvPr/>
            </p:nvSpPr>
            <p:spPr bwMode="auto">
              <a:xfrm>
                <a:off x="1215937" y="4876142"/>
                <a:ext cx="3744363" cy="1063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a:lstStyle>
                <a:lvl1pPr marL="320675" indent="-320675"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400" dirty="0">
                    <a:latin typeface="+mn-lt"/>
                  </a:rPr>
                  <a:t>08	</a:t>
                </a:r>
                <a:r>
                  <a:rPr lang="en-GB" altLang="en-US" sz="1400" dirty="0">
                    <a:solidFill>
                      <a:srgbClr val="000000"/>
                    </a:solidFill>
                    <a:latin typeface="+mn-lt"/>
                  </a:rPr>
                  <a:t>Operating Manuals &amp; Procedures</a:t>
                </a:r>
                <a:endParaRPr lang="en-GB" altLang="en-US" sz="1400" dirty="0">
                  <a:latin typeface="+mn-lt"/>
                </a:endParaRPr>
              </a:p>
              <a:p>
                <a:pPr eaLnBrk="1" hangingPunct="1">
                  <a:spcBef>
                    <a:spcPct val="0"/>
                  </a:spcBef>
                  <a:buFontTx/>
                  <a:buNone/>
                </a:pPr>
                <a:r>
                  <a:rPr lang="en-GB" altLang="en-US" sz="1400" dirty="0">
                    <a:solidFill>
                      <a:srgbClr val="000000"/>
                    </a:solidFill>
                    <a:latin typeface="+mn-lt"/>
                  </a:rPr>
                  <a:t>09	Process and Operational Status Monitoring and  Handover</a:t>
                </a:r>
              </a:p>
              <a:p>
                <a:pPr eaLnBrk="1" hangingPunct="1">
                  <a:spcBef>
                    <a:spcPct val="0"/>
                  </a:spcBef>
                  <a:buFontTx/>
                  <a:buNone/>
                </a:pPr>
                <a:r>
                  <a:rPr lang="en-GB" altLang="en-US" sz="1400" dirty="0">
                    <a:solidFill>
                      <a:srgbClr val="000000"/>
                    </a:solidFill>
                    <a:latin typeface="+mn-lt"/>
                  </a:rPr>
                  <a:t>10	Management of Operational Interfaces</a:t>
                </a:r>
              </a:p>
              <a:p>
                <a:pPr eaLnBrk="1" hangingPunct="1">
                  <a:spcBef>
                    <a:spcPct val="0"/>
                  </a:spcBef>
                  <a:buFontTx/>
                  <a:buAutoNum type="arabicPlain" startAt="7"/>
                </a:pPr>
                <a:endParaRPr lang="en-GB" altLang="en-US" sz="1400" dirty="0">
                  <a:solidFill>
                    <a:srgbClr val="000000"/>
                  </a:solidFill>
                  <a:latin typeface="Arial" pitchFamily="34" charset="0"/>
                </a:endParaRPr>
              </a:p>
              <a:p>
                <a:pPr eaLnBrk="1" hangingPunct="1">
                  <a:spcBef>
                    <a:spcPct val="0"/>
                  </a:spcBef>
                  <a:buFontTx/>
                  <a:buAutoNum type="arabicPlain" startAt="7"/>
                </a:pPr>
                <a:endParaRPr lang="en-GB" altLang="en-US" sz="1400" dirty="0">
                  <a:latin typeface="Arial" pitchFamily="34" charset="0"/>
                </a:endParaRPr>
              </a:p>
              <a:p>
                <a:pPr eaLnBrk="1" hangingPunct="1">
                  <a:spcBef>
                    <a:spcPct val="0"/>
                  </a:spcBef>
                  <a:buFontTx/>
                  <a:buNone/>
                </a:pPr>
                <a:r>
                  <a:rPr lang="en-GB" altLang="en-US" sz="1400" dirty="0">
                    <a:solidFill>
                      <a:srgbClr val="FFFFFF"/>
                    </a:solidFill>
                    <a:latin typeface="Arial" pitchFamily="34" charset="0"/>
                  </a:rPr>
                  <a:t>	</a:t>
                </a:r>
                <a:endParaRPr lang="en-US" altLang="en-US" sz="1400" dirty="0">
                  <a:solidFill>
                    <a:srgbClr val="FFFFFF"/>
                  </a:solidFill>
                  <a:latin typeface="Arial" pitchFamily="34" charset="0"/>
                </a:endParaRPr>
              </a:p>
            </p:txBody>
          </p:sp>
        </p:grpSp>
        <p:sp>
          <p:nvSpPr>
            <p:cNvPr id="14" name="Rectangle 13"/>
            <p:cNvSpPr/>
            <p:nvPr/>
          </p:nvSpPr>
          <p:spPr bwMode="auto">
            <a:xfrm>
              <a:off x="707" y="1285"/>
              <a:ext cx="2177" cy="1383"/>
            </a:xfrm>
            <a:prstGeom prst="rect">
              <a:avLst/>
            </a:prstGeom>
            <a:solidFill>
              <a:srgbClr val="0066FF"/>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nchor="ctr"/>
            <a:lstStyle/>
            <a:p>
              <a:pPr marL="320815" indent="-320815">
                <a:defRPr/>
              </a:pPr>
              <a:r>
                <a:rPr lang="en-GB" sz="1400" dirty="0">
                  <a:solidFill>
                    <a:srgbClr val="FFFFFF"/>
                  </a:solidFill>
                  <a:latin typeface="+mn-lt"/>
                  <a:cs typeface="Arial" charset="0"/>
                </a:rPr>
                <a:t>01	Leadership Commitment &amp; Responsibility</a:t>
              </a:r>
            </a:p>
            <a:p>
              <a:pPr marL="320815" indent="-320815">
                <a:defRPr/>
              </a:pPr>
              <a:r>
                <a:rPr lang="en-GB" sz="1400" dirty="0">
                  <a:solidFill>
                    <a:srgbClr val="FFFFFF"/>
                  </a:solidFill>
                  <a:latin typeface="+mn-lt"/>
                  <a:cs typeface="Arial" charset="0"/>
                </a:rPr>
                <a:t>02	Identification &amp; Compliance with Legislation</a:t>
              </a:r>
              <a:br>
                <a:rPr lang="en-GB" sz="1400" dirty="0">
                  <a:solidFill>
                    <a:srgbClr val="FFFFFF"/>
                  </a:solidFill>
                  <a:latin typeface="+mn-lt"/>
                  <a:cs typeface="Arial" charset="0"/>
                </a:rPr>
              </a:br>
              <a:r>
                <a:rPr lang="en-GB" sz="1400" dirty="0">
                  <a:solidFill>
                    <a:srgbClr val="FFFFFF"/>
                  </a:solidFill>
                  <a:latin typeface="+mn-lt"/>
                  <a:cs typeface="Arial" charset="0"/>
                </a:rPr>
                <a:t>&amp; Industry Standards</a:t>
              </a:r>
            </a:p>
            <a:p>
              <a:pPr marL="320815" indent="-320815">
                <a:defRPr/>
              </a:pPr>
              <a:r>
                <a:rPr lang="en-GB" sz="1400" dirty="0">
                  <a:solidFill>
                    <a:srgbClr val="FFFFFF"/>
                  </a:solidFill>
                  <a:latin typeface="+mn-lt"/>
                  <a:cs typeface="Arial" charset="0"/>
                </a:rPr>
                <a:t>03	Employee Selection, Placement  and</a:t>
              </a:r>
              <a:br>
                <a:rPr lang="en-GB" sz="1400" dirty="0">
                  <a:solidFill>
                    <a:srgbClr val="FFFFFF"/>
                  </a:solidFill>
                  <a:latin typeface="+mn-lt"/>
                  <a:cs typeface="Arial" charset="0"/>
                </a:rPr>
              </a:br>
              <a:r>
                <a:rPr lang="en-GB" sz="1400" dirty="0">
                  <a:solidFill>
                    <a:srgbClr val="FFFFFF"/>
                  </a:solidFill>
                  <a:latin typeface="+mn-lt"/>
                  <a:cs typeface="Arial" charset="0"/>
                </a:rPr>
                <a:t>Competency and Health Assurance </a:t>
              </a:r>
            </a:p>
            <a:p>
              <a:pPr marL="320815" indent="-320815">
                <a:defRPr/>
              </a:pPr>
              <a:r>
                <a:rPr lang="en-GB" sz="1400" dirty="0">
                  <a:solidFill>
                    <a:srgbClr val="FFFFFF"/>
                  </a:solidFill>
                  <a:latin typeface="+mn-lt"/>
                  <a:cs typeface="Arial" charset="0"/>
                </a:rPr>
                <a:t>04	Workforce Involvement </a:t>
              </a:r>
            </a:p>
            <a:p>
              <a:pPr marL="320815" indent="-320815">
                <a:defRPr/>
              </a:pPr>
              <a:r>
                <a:rPr lang="en-GB" sz="1400" dirty="0">
                  <a:solidFill>
                    <a:srgbClr val="FFFFFF"/>
                  </a:solidFill>
                  <a:latin typeface="+mn-lt"/>
                  <a:cs typeface="Arial" charset="0"/>
                </a:rPr>
                <a:t>05	Communication with Stakeholders</a:t>
              </a:r>
              <a:endParaRPr lang="en-US" sz="1400" dirty="0">
                <a:solidFill>
                  <a:srgbClr val="FFFFFF"/>
                </a:solidFill>
                <a:latin typeface="+mn-lt"/>
                <a:cs typeface="Arial" charset="0"/>
              </a:endParaRPr>
            </a:p>
          </p:txBody>
        </p:sp>
        <p:grpSp>
          <p:nvGrpSpPr>
            <p:cNvPr id="15" name="Rectangle 3"/>
            <p:cNvGrpSpPr>
              <a:grpSpLocks/>
            </p:cNvGrpSpPr>
            <p:nvPr/>
          </p:nvGrpSpPr>
          <p:grpSpPr bwMode="auto">
            <a:xfrm>
              <a:off x="702" y="2653"/>
              <a:ext cx="2205" cy="557"/>
              <a:chOff x="1207008" y="4011168"/>
              <a:chExt cx="3791712" cy="883920"/>
            </a:xfrm>
          </p:grpSpPr>
          <p:pic>
            <p:nvPicPr>
              <p:cNvPr id="18" name="Rectangle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7008" y="4011168"/>
                <a:ext cx="3791712" cy="88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2"/>
              <p:cNvSpPr txBox="1">
                <a:spLocks noChangeArrowheads="1"/>
              </p:cNvSpPr>
              <p:nvPr/>
            </p:nvSpPr>
            <p:spPr bwMode="auto">
              <a:xfrm>
                <a:off x="1233595" y="4034570"/>
                <a:ext cx="3744363" cy="8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a:lstStyle>
                <a:lvl1pPr marL="320675" indent="-320675"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400" dirty="0">
                    <a:latin typeface="+mn-lt"/>
                  </a:rPr>
                  <a:t>06	Hazard Identification &amp; Risk Assessment</a:t>
                </a:r>
              </a:p>
              <a:p>
                <a:pPr eaLnBrk="1" hangingPunct="1">
                  <a:spcBef>
                    <a:spcPct val="0"/>
                  </a:spcBef>
                  <a:buFontTx/>
                  <a:buNone/>
                </a:pPr>
                <a:r>
                  <a:rPr lang="en-GB" altLang="en-US" sz="1400" dirty="0">
                    <a:latin typeface="+mn-lt"/>
                  </a:rPr>
                  <a:t>07	Documentation, Records &amp; </a:t>
                </a:r>
                <a:br>
                  <a:rPr lang="en-GB" altLang="en-US" sz="1400" dirty="0">
                    <a:latin typeface="+mn-lt"/>
                  </a:rPr>
                </a:br>
                <a:r>
                  <a:rPr lang="en-GB" altLang="en-US" sz="1400" dirty="0">
                    <a:latin typeface="+mn-lt"/>
                  </a:rPr>
                  <a:t>Knowledge Management</a:t>
                </a:r>
              </a:p>
              <a:p>
                <a:pPr eaLnBrk="1" hangingPunct="1">
                  <a:spcBef>
                    <a:spcPct val="0"/>
                  </a:spcBef>
                  <a:buFontTx/>
                  <a:buNone/>
                </a:pPr>
                <a:r>
                  <a:rPr lang="en-GB" altLang="en-US" sz="1400" dirty="0">
                    <a:solidFill>
                      <a:srgbClr val="FFFFFF"/>
                    </a:solidFill>
                    <a:latin typeface="Arial" pitchFamily="34" charset="0"/>
                  </a:rPr>
                  <a:t>	</a:t>
                </a:r>
                <a:endParaRPr lang="en-US" altLang="en-US" sz="1400" dirty="0">
                  <a:solidFill>
                    <a:srgbClr val="FFFFFF"/>
                  </a:solidFill>
                  <a:latin typeface="Arial" pitchFamily="34" charset="0"/>
                </a:endParaRPr>
              </a:p>
            </p:txBody>
          </p:sp>
        </p:grpSp>
        <p:sp>
          <p:nvSpPr>
            <p:cNvPr id="16" name="Rectangle 15"/>
            <p:cNvSpPr/>
            <p:nvPr/>
          </p:nvSpPr>
          <p:spPr bwMode="auto">
            <a:xfrm>
              <a:off x="2902" y="3198"/>
              <a:ext cx="2177" cy="670"/>
            </a:xfrm>
            <a:prstGeom prst="rect">
              <a:avLst/>
            </a:prstGeom>
            <a:solidFill>
              <a:srgbClr val="FF99CC"/>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lstStyle/>
            <a:p>
              <a:pPr marL="320815" indent="-320815">
                <a:defRPr/>
              </a:pPr>
              <a:r>
                <a:rPr lang="en-GB" sz="1400" dirty="0">
                  <a:latin typeface="+mn-lt"/>
                  <a:cs typeface="Arial" charset="0"/>
                </a:rPr>
                <a:t>19	</a:t>
              </a:r>
              <a:r>
                <a:rPr lang="en-GB" sz="1400" dirty="0">
                  <a:solidFill>
                    <a:srgbClr val="000000"/>
                  </a:solidFill>
                  <a:latin typeface="+mn-lt"/>
                  <a:cs typeface="Arial" charset="0"/>
                </a:rPr>
                <a:t>Incident Reporting &amp; Investigation</a:t>
              </a:r>
              <a:endParaRPr lang="en-GB" sz="1400" dirty="0">
                <a:latin typeface="+mn-lt"/>
                <a:cs typeface="Arial" charset="0"/>
              </a:endParaRPr>
            </a:p>
            <a:p>
              <a:pPr marL="320815" indent="-320815">
                <a:defRPr/>
              </a:pPr>
              <a:r>
                <a:rPr lang="en-GB" sz="1400" dirty="0">
                  <a:latin typeface="+mn-lt"/>
                  <a:cs typeface="Arial" charset="0"/>
                </a:rPr>
                <a:t>20	</a:t>
              </a:r>
              <a:r>
                <a:rPr lang="en-GB" sz="1400" dirty="0">
                  <a:solidFill>
                    <a:srgbClr val="000000"/>
                  </a:solidFill>
                  <a:latin typeface="+mn-lt"/>
                  <a:cs typeface="Arial" charset="0"/>
                </a:rPr>
                <a:t>Audit, Assurance and Management Review &amp; Intervention</a:t>
              </a:r>
              <a:endParaRPr lang="en-GB" sz="1400" dirty="0">
                <a:latin typeface="+mn-lt"/>
                <a:cs typeface="Arial" charset="0"/>
              </a:endParaRPr>
            </a:p>
            <a:p>
              <a:pPr marL="320815" indent="-320815">
                <a:defRPr/>
              </a:pPr>
              <a:r>
                <a:rPr lang="en-GB" sz="1400" dirty="0">
                  <a:solidFill>
                    <a:srgbClr val="FFFFFF"/>
                  </a:solidFill>
                  <a:latin typeface="+mn-lt"/>
                  <a:cs typeface="Arial" charset="0"/>
                </a:rPr>
                <a:t>	</a:t>
              </a:r>
              <a:endParaRPr lang="en-US" sz="1400" dirty="0">
                <a:solidFill>
                  <a:srgbClr val="FFFFFF"/>
                </a:solidFill>
                <a:latin typeface="+mn-lt"/>
                <a:cs typeface="Arial" charset="0"/>
              </a:endParaRPr>
            </a:p>
          </p:txBody>
        </p:sp>
        <p:sp>
          <p:nvSpPr>
            <p:cNvPr id="17" name="Rectangle 16"/>
            <p:cNvSpPr/>
            <p:nvPr/>
          </p:nvSpPr>
          <p:spPr bwMode="auto">
            <a:xfrm>
              <a:off x="2902" y="1290"/>
              <a:ext cx="2177" cy="1908"/>
            </a:xfrm>
            <a:prstGeom prst="rect">
              <a:avLst/>
            </a:prstGeom>
            <a:solidFill>
              <a:srgbClr val="CCFF99"/>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nchor="ctr"/>
            <a:lstStyle/>
            <a:p>
              <a:pPr marL="320815" indent="-320815">
                <a:defRPr/>
              </a:pPr>
              <a:r>
                <a:rPr lang="en-GB" sz="1400" dirty="0">
                  <a:solidFill>
                    <a:srgbClr val="000000"/>
                  </a:solidFill>
                  <a:latin typeface="+mn-lt"/>
                  <a:cs typeface="Arial" charset="0"/>
                </a:rPr>
                <a:t>11	Standards &amp; Practices </a:t>
              </a:r>
            </a:p>
            <a:p>
              <a:pPr marL="320815" indent="-320815">
                <a:defRPr/>
              </a:pPr>
              <a:r>
                <a:rPr lang="en-GB" sz="1400" dirty="0">
                  <a:solidFill>
                    <a:srgbClr val="000000"/>
                  </a:solidFill>
                  <a:latin typeface="+mn-lt"/>
                  <a:cs typeface="Arial" charset="0"/>
                </a:rPr>
                <a:t>12	Management of Change &amp; Project Management</a:t>
              </a:r>
              <a:endParaRPr lang="en-US" sz="1400" dirty="0">
                <a:solidFill>
                  <a:srgbClr val="000000"/>
                </a:solidFill>
                <a:latin typeface="+mn-lt"/>
                <a:cs typeface="Arial" charset="0"/>
              </a:endParaRPr>
            </a:p>
            <a:p>
              <a:pPr marL="320815" indent="-320815">
                <a:defRPr/>
              </a:pPr>
              <a:r>
                <a:rPr lang="en-GB" sz="1400" dirty="0">
                  <a:solidFill>
                    <a:srgbClr val="000000"/>
                  </a:solidFill>
                  <a:latin typeface="+mn-lt"/>
                  <a:cs typeface="Arial" charset="0"/>
                </a:rPr>
                <a:t>13	Operational Readiness &amp; Process </a:t>
              </a:r>
              <a:br>
                <a:rPr lang="en-GB" sz="1400" dirty="0">
                  <a:solidFill>
                    <a:srgbClr val="000000"/>
                  </a:solidFill>
                  <a:latin typeface="+mn-lt"/>
                  <a:cs typeface="Arial" charset="0"/>
                </a:rPr>
              </a:br>
              <a:r>
                <a:rPr lang="en-GB" sz="1400" dirty="0" smtClean="0">
                  <a:solidFill>
                    <a:srgbClr val="000000"/>
                  </a:solidFill>
                  <a:latin typeface="+mn-lt"/>
                  <a:cs typeface="Arial" charset="0"/>
                </a:rPr>
                <a:t>Start-up</a:t>
              </a:r>
              <a:endParaRPr lang="en-GB" sz="1400" dirty="0">
                <a:solidFill>
                  <a:srgbClr val="000000"/>
                </a:solidFill>
                <a:latin typeface="+mn-lt"/>
                <a:cs typeface="Arial" charset="0"/>
              </a:endParaRPr>
            </a:p>
            <a:p>
              <a:pPr marL="320815" indent="-320815">
                <a:buFontTx/>
                <a:buAutoNum type="arabicPlain" startAt="14"/>
                <a:defRPr/>
              </a:pPr>
              <a:r>
                <a:rPr lang="en-GB" sz="1400" dirty="0">
                  <a:solidFill>
                    <a:srgbClr val="000000"/>
                  </a:solidFill>
                  <a:latin typeface="+mn-lt"/>
                  <a:cs typeface="Arial" charset="0"/>
                </a:rPr>
                <a:t>Emergency Preparedness</a:t>
              </a:r>
            </a:p>
            <a:p>
              <a:pPr marL="320815" indent="-320815">
                <a:buFontTx/>
                <a:buAutoNum type="arabicPlain" startAt="14"/>
                <a:defRPr/>
              </a:pPr>
              <a:r>
                <a:rPr lang="en-GB" sz="1400" dirty="0">
                  <a:solidFill>
                    <a:srgbClr val="000000"/>
                  </a:solidFill>
                  <a:latin typeface="+mn-lt"/>
                  <a:cs typeface="Arial" charset="0"/>
                </a:rPr>
                <a:t>Inspection &amp; Maintenance</a:t>
              </a:r>
            </a:p>
            <a:p>
              <a:pPr marL="320815" indent="-320815">
                <a:buFontTx/>
                <a:buAutoNum type="arabicPlain" startAt="14"/>
                <a:defRPr/>
              </a:pPr>
              <a:r>
                <a:rPr lang="en-GB" sz="1400" dirty="0">
                  <a:solidFill>
                    <a:srgbClr val="000000"/>
                  </a:solidFill>
                  <a:latin typeface="+mn-lt"/>
                  <a:cs typeface="Arial" charset="0"/>
                </a:rPr>
                <a:t>Management of Safety Critical Devices</a:t>
              </a:r>
            </a:p>
            <a:p>
              <a:pPr marL="320815" indent="-320815">
                <a:buFontTx/>
                <a:buAutoNum type="arabicPlain" startAt="14"/>
                <a:defRPr/>
              </a:pPr>
              <a:r>
                <a:rPr lang="en-GB" sz="1400" dirty="0">
                  <a:solidFill>
                    <a:srgbClr val="000000"/>
                  </a:solidFill>
                  <a:latin typeface="+mn-lt"/>
                  <a:cs typeface="Arial" charset="0"/>
                </a:rPr>
                <a:t>Work </a:t>
              </a:r>
              <a:r>
                <a:rPr lang="en-GB" sz="1400" dirty="0" smtClean="0">
                  <a:solidFill>
                    <a:srgbClr val="000000"/>
                  </a:solidFill>
                  <a:latin typeface="+mn-lt"/>
                  <a:cs typeface="Arial" charset="0"/>
                </a:rPr>
                <a:t>Control, </a:t>
              </a:r>
              <a:r>
                <a:rPr lang="en-GB" sz="1400" dirty="0">
                  <a:solidFill>
                    <a:srgbClr val="000000"/>
                  </a:solidFill>
                  <a:latin typeface="+mn-lt"/>
                  <a:cs typeface="Arial" charset="0"/>
                </a:rPr>
                <a:t>Permit to Work &amp; Task Risk Management </a:t>
              </a:r>
            </a:p>
            <a:p>
              <a:pPr marL="320815" indent="-320815">
                <a:buFontTx/>
                <a:buAutoNum type="arabicPlain" startAt="14"/>
                <a:defRPr/>
              </a:pPr>
              <a:r>
                <a:rPr lang="en-GB" sz="1400" dirty="0">
                  <a:solidFill>
                    <a:srgbClr val="000000"/>
                  </a:solidFill>
                  <a:latin typeface="+mn-lt"/>
                  <a:cs typeface="Arial" charset="0"/>
                </a:rPr>
                <a:t>Contractor &amp; Supplier Selection &amp; Management</a:t>
              </a:r>
              <a:endParaRPr lang="en-US" sz="1400" dirty="0">
                <a:solidFill>
                  <a:srgbClr val="FFFFFF"/>
                </a:solidFill>
                <a:latin typeface="+mn-lt"/>
                <a:cs typeface="Arial" charset="0"/>
              </a:endParaRPr>
            </a:p>
          </p:txBody>
        </p:sp>
      </p:grpSp>
      <p:sp>
        <p:nvSpPr>
          <p:cNvPr id="22" name="Rectangle 2"/>
          <p:cNvSpPr>
            <a:spLocks noChangeArrowheads="1"/>
          </p:cNvSpPr>
          <p:nvPr/>
        </p:nvSpPr>
        <p:spPr bwMode="auto">
          <a:xfrm>
            <a:off x="5729750" y="515584"/>
            <a:ext cx="3244154"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r>
              <a:rPr lang="en-GB" altLang="en-US" sz="1800" b="1" dirty="0">
                <a:solidFill>
                  <a:schemeClr val="tx2"/>
                </a:solidFill>
              </a:rPr>
              <a:t>STEP 1: </a:t>
            </a:r>
            <a:r>
              <a:rPr lang="en-GB" altLang="en-US" sz="1800" b="1" dirty="0" smtClean="0">
                <a:solidFill>
                  <a:schemeClr val="tx2"/>
                </a:solidFill>
              </a:rPr>
              <a:t>PSMF ‘</a:t>
            </a:r>
            <a:r>
              <a:rPr lang="en-GB" altLang="en-US" sz="1800" b="1" dirty="0">
                <a:solidFill>
                  <a:schemeClr val="tx2"/>
                </a:solidFill>
              </a:rPr>
              <a:t>ELEMENTS’</a:t>
            </a:r>
          </a:p>
        </p:txBody>
      </p:sp>
      <p:sp>
        <p:nvSpPr>
          <p:cNvPr id="23"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11</a:t>
            </a:fld>
            <a:endParaRPr lang="en-GB" dirty="0"/>
          </a:p>
        </p:txBody>
      </p:sp>
      <p:sp>
        <p:nvSpPr>
          <p:cNvPr id="3" name="TextBox 2"/>
          <p:cNvSpPr txBox="1"/>
          <p:nvPr/>
        </p:nvSpPr>
        <p:spPr>
          <a:xfrm>
            <a:off x="102229" y="2137563"/>
            <a:ext cx="805511" cy="954107"/>
          </a:xfrm>
          <a:prstGeom prst="rect">
            <a:avLst/>
          </a:prstGeom>
          <a:solidFill>
            <a:srgbClr val="0066FF"/>
          </a:solidFill>
        </p:spPr>
        <p:txBody>
          <a:bodyPr wrap="square" rtlCol="0">
            <a:spAutoFit/>
          </a:bodyPr>
          <a:lstStyle/>
          <a:p>
            <a:r>
              <a:rPr lang="en-GB" sz="1400" b="1" dirty="0" smtClean="0"/>
              <a:t>Process safety leader-ship</a:t>
            </a:r>
            <a:endParaRPr lang="en-GB" sz="1400" b="1" dirty="0"/>
          </a:p>
        </p:txBody>
      </p:sp>
      <p:sp>
        <p:nvSpPr>
          <p:cNvPr id="24" name="TextBox 23"/>
          <p:cNvSpPr txBox="1"/>
          <p:nvPr/>
        </p:nvSpPr>
        <p:spPr>
          <a:xfrm>
            <a:off x="104501" y="3422747"/>
            <a:ext cx="805511" cy="1384995"/>
          </a:xfrm>
          <a:prstGeom prst="rect">
            <a:avLst/>
          </a:prstGeom>
          <a:solidFill>
            <a:srgbClr val="FFFF00"/>
          </a:solidFill>
        </p:spPr>
        <p:txBody>
          <a:bodyPr wrap="square" rtlCol="0">
            <a:spAutoFit/>
          </a:bodyPr>
          <a:lstStyle/>
          <a:p>
            <a:r>
              <a:rPr lang="en-GB" sz="1400" b="1" dirty="0" smtClean="0"/>
              <a:t>Risk identif-ication and assess-ment</a:t>
            </a:r>
            <a:endParaRPr lang="en-GB" sz="1400" b="1" dirty="0"/>
          </a:p>
        </p:txBody>
      </p:sp>
      <p:sp>
        <p:nvSpPr>
          <p:cNvPr id="25" name="TextBox 24"/>
          <p:cNvSpPr txBox="1"/>
          <p:nvPr/>
        </p:nvSpPr>
        <p:spPr>
          <a:xfrm>
            <a:off x="8275614" y="2614616"/>
            <a:ext cx="805511" cy="738664"/>
          </a:xfrm>
          <a:prstGeom prst="rect">
            <a:avLst/>
          </a:prstGeom>
          <a:solidFill>
            <a:srgbClr val="CCFF99"/>
          </a:solidFill>
        </p:spPr>
        <p:txBody>
          <a:bodyPr wrap="square" rtlCol="0">
            <a:spAutoFit/>
          </a:bodyPr>
          <a:lstStyle/>
          <a:p>
            <a:r>
              <a:rPr lang="en-GB" sz="1400" b="1" dirty="0" smtClean="0"/>
              <a:t>Risk manage-ment</a:t>
            </a:r>
            <a:endParaRPr lang="en-GB" sz="1400" b="1" dirty="0"/>
          </a:p>
        </p:txBody>
      </p:sp>
      <p:sp>
        <p:nvSpPr>
          <p:cNvPr id="26" name="TextBox 25"/>
          <p:cNvSpPr txBox="1"/>
          <p:nvPr/>
        </p:nvSpPr>
        <p:spPr>
          <a:xfrm>
            <a:off x="8264238" y="4636792"/>
            <a:ext cx="805511" cy="954107"/>
          </a:xfrm>
          <a:prstGeom prst="rect">
            <a:avLst/>
          </a:prstGeom>
          <a:solidFill>
            <a:srgbClr val="FF99CC"/>
          </a:solidFill>
        </p:spPr>
        <p:txBody>
          <a:bodyPr wrap="square" rtlCol="0">
            <a:spAutoFit/>
          </a:bodyPr>
          <a:lstStyle/>
          <a:p>
            <a:r>
              <a:rPr lang="en-GB" sz="1400" b="1" dirty="0" smtClean="0"/>
              <a:t>Review and improve-ment</a:t>
            </a:r>
            <a:endParaRPr lang="en-GB" sz="1400" b="1" dirty="0"/>
          </a:p>
        </p:txBody>
      </p:sp>
    </p:spTree>
    <p:extLst>
      <p:ext uri="{BB962C8B-B14F-4D97-AF65-F5344CB8AC3E}">
        <p14:creationId xmlns:p14="http://schemas.microsoft.com/office/powerpoint/2010/main" val="12472120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2" name="Rectangle 2"/>
          <p:cNvSpPr>
            <a:spLocks noChangeArrowheads="1"/>
          </p:cNvSpPr>
          <p:nvPr/>
        </p:nvSpPr>
        <p:spPr bwMode="auto">
          <a:xfrm>
            <a:off x="2674961" y="505497"/>
            <a:ext cx="6144397"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r>
              <a:rPr lang="en-GB" altLang="en-US" sz="1800" b="1" dirty="0">
                <a:solidFill>
                  <a:schemeClr val="tx2"/>
                </a:solidFill>
              </a:rPr>
              <a:t>STEP 1: </a:t>
            </a:r>
            <a:r>
              <a:rPr lang="en-GB" altLang="en-US" sz="1800" b="1" dirty="0" smtClean="0">
                <a:solidFill>
                  <a:schemeClr val="tx2"/>
                </a:solidFill>
              </a:rPr>
              <a:t>PSMF REPRESENTED AS </a:t>
            </a:r>
            <a:r>
              <a:rPr lang="en-GB" altLang="en-US" sz="1800" b="1" dirty="0">
                <a:solidFill>
                  <a:schemeClr val="tx2"/>
                </a:solidFill>
              </a:rPr>
              <a:t>‘BARRIERS’</a:t>
            </a:r>
          </a:p>
        </p:txBody>
      </p:sp>
      <p:grpSp>
        <p:nvGrpSpPr>
          <p:cNvPr id="30" name="Group 25"/>
          <p:cNvGrpSpPr>
            <a:grpSpLocks/>
          </p:cNvGrpSpPr>
          <p:nvPr/>
        </p:nvGrpSpPr>
        <p:grpSpPr bwMode="auto">
          <a:xfrm>
            <a:off x="935038" y="1322887"/>
            <a:ext cx="7272337" cy="4498975"/>
            <a:chOff x="589" y="1153"/>
            <a:chExt cx="4581" cy="2834"/>
          </a:xfrm>
        </p:grpSpPr>
        <p:sp>
          <p:nvSpPr>
            <p:cNvPr id="31" name="Rectangle 7"/>
            <p:cNvSpPr>
              <a:spLocks noChangeArrowheads="1"/>
            </p:cNvSpPr>
            <p:nvPr/>
          </p:nvSpPr>
          <p:spPr bwMode="auto">
            <a:xfrm>
              <a:off x="589" y="1153"/>
              <a:ext cx="4581" cy="2834"/>
            </a:xfrm>
            <a:prstGeom prst="rect">
              <a:avLst/>
            </a:prstGeom>
            <a:solidFill>
              <a:schemeClr val="accent1"/>
            </a:solidFill>
            <a:ln w="9525" algn="ctr">
              <a:solidFill>
                <a:schemeClr val="tx1"/>
              </a:solidFill>
              <a:round/>
              <a:headEnd/>
              <a:tailEnd/>
            </a:ln>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en-GB" altLang="en-US" sz="1800" b="1" dirty="0">
                <a:latin typeface="Arial" pitchFamily="34" charset="0"/>
              </a:endParaRPr>
            </a:p>
          </p:txBody>
        </p:sp>
        <p:grpSp>
          <p:nvGrpSpPr>
            <p:cNvPr id="32" name="Rectangle 4"/>
            <p:cNvGrpSpPr>
              <a:grpSpLocks/>
            </p:cNvGrpSpPr>
            <p:nvPr/>
          </p:nvGrpSpPr>
          <p:grpSpPr bwMode="auto">
            <a:xfrm>
              <a:off x="691" y="3183"/>
              <a:ext cx="2205" cy="695"/>
              <a:chOff x="1188720" y="4852416"/>
              <a:chExt cx="3791712" cy="1103376"/>
            </a:xfrm>
          </p:grpSpPr>
          <p:pic>
            <p:nvPicPr>
              <p:cNvPr id="39" name="Rectangl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720" y="4852416"/>
                <a:ext cx="3791712" cy="1103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Box 29"/>
              <p:cNvSpPr txBox="1">
                <a:spLocks noChangeArrowheads="1"/>
              </p:cNvSpPr>
              <p:nvPr/>
            </p:nvSpPr>
            <p:spPr bwMode="auto">
              <a:xfrm>
                <a:off x="1215937" y="4876142"/>
                <a:ext cx="3744363" cy="1063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a:lstStyle>
                <a:lvl1pPr marL="320675" indent="-320675"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400" dirty="0">
                    <a:latin typeface="Arial" pitchFamily="34" charset="0"/>
                  </a:rPr>
                  <a:t>08	</a:t>
                </a:r>
                <a:r>
                  <a:rPr lang="en-GB" altLang="en-US" sz="1400" dirty="0">
                    <a:solidFill>
                      <a:srgbClr val="000000"/>
                    </a:solidFill>
                    <a:latin typeface="Arial" pitchFamily="34" charset="0"/>
                  </a:rPr>
                  <a:t>Operating Manuals &amp; Procedures</a:t>
                </a:r>
                <a:endParaRPr lang="en-GB" altLang="en-US" sz="1400" dirty="0">
                  <a:latin typeface="Arial" pitchFamily="34" charset="0"/>
                </a:endParaRPr>
              </a:p>
              <a:p>
                <a:pPr eaLnBrk="1" hangingPunct="1">
                  <a:spcBef>
                    <a:spcPct val="0"/>
                  </a:spcBef>
                  <a:buFontTx/>
                  <a:buNone/>
                </a:pPr>
                <a:r>
                  <a:rPr lang="en-GB" altLang="en-US" sz="1400" dirty="0">
                    <a:solidFill>
                      <a:srgbClr val="000000"/>
                    </a:solidFill>
                    <a:latin typeface="Arial" pitchFamily="34" charset="0"/>
                  </a:rPr>
                  <a:t>09	Process and Operational Status Monitoring and  Handover</a:t>
                </a:r>
              </a:p>
              <a:p>
                <a:pPr eaLnBrk="1" hangingPunct="1">
                  <a:spcBef>
                    <a:spcPct val="0"/>
                  </a:spcBef>
                  <a:buFontTx/>
                  <a:buNone/>
                </a:pPr>
                <a:r>
                  <a:rPr lang="en-GB" altLang="en-US" sz="1400" dirty="0">
                    <a:solidFill>
                      <a:srgbClr val="000000"/>
                    </a:solidFill>
                    <a:latin typeface="Arial" pitchFamily="34" charset="0"/>
                  </a:rPr>
                  <a:t>10	Management of Operational Interfaces</a:t>
                </a:r>
              </a:p>
              <a:p>
                <a:pPr eaLnBrk="1" hangingPunct="1">
                  <a:spcBef>
                    <a:spcPct val="0"/>
                  </a:spcBef>
                  <a:buFontTx/>
                  <a:buAutoNum type="arabicPlain" startAt="7"/>
                </a:pPr>
                <a:endParaRPr lang="en-GB" altLang="en-US" sz="1400" dirty="0">
                  <a:solidFill>
                    <a:srgbClr val="000000"/>
                  </a:solidFill>
                  <a:latin typeface="Arial" pitchFamily="34" charset="0"/>
                </a:endParaRPr>
              </a:p>
              <a:p>
                <a:pPr eaLnBrk="1" hangingPunct="1">
                  <a:spcBef>
                    <a:spcPct val="0"/>
                  </a:spcBef>
                  <a:buFontTx/>
                  <a:buAutoNum type="arabicPlain" startAt="7"/>
                </a:pPr>
                <a:endParaRPr lang="en-GB" altLang="en-US" sz="1400" dirty="0">
                  <a:latin typeface="Arial" pitchFamily="34" charset="0"/>
                </a:endParaRPr>
              </a:p>
              <a:p>
                <a:pPr eaLnBrk="1" hangingPunct="1">
                  <a:spcBef>
                    <a:spcPct val="0"/>
                  </a:spcBef>
                  <a:buFontTx/>
                  <a:buNone/>
                </a:pPr>
                <a:r>
                  <a:rPr lang="en-GB" altLang="en-US" sz="1400" dirty="0">
                    <a:solidFill>
                      <a:srgbClr val="FFFFFF"/>
                    </a:solidFill>
                    <a:latin typeface="Arial" pitchFamily="34" charset="0"/>
                  </a:rPr>
                  <a:t>	</a:t>
                </a:r>
                <a:endParaRPr lang="en-US" altLang="en-US" sz="1400" dirty="0">
                  <a:solidFill>
                    <a:srgbClr val="FFFFFF"/>
                  </a:solidFill>
                  <a:latin typeface="Arial" pitchFamily="34" charset="0"/>
                </a:endParaRPr>
              </a:p>
            </p:txBody>
          </p:sp>
        </p:grpSp>
        <p:sp>
          <p:nvSpPr>
            <p:cNvPr id="33" name="Rectangle 32"/>
            <p:cNvSpPr/>
            <p:nvPr/>
          </p:nvSpPr>
          <p:spPr bwMode="auto">
            <a:xfrm>
              <a:off x="707" y="1285"/>
              <a:ext cx="2177" cy="1383"/>
            </a:xfrm>
            <a:prstGeom prst="rect">
              <a:avLst/>
            </a:prstGeom>
            <a:solidFill>
              <a:srgbClr val="0066FF"/>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nchor="ctr"/>
            <a:lstStyle/>
            <a:p>
              <a:pPr marL="320815" indent="-320815">
                <a:defRPr/>
              </a:pPr>
              <a:r>
                <a:rPr lang="en-GB" sz="1400" dirty="0">
                  <a:solidFill>
                    <a:srgbClr val="FFFFFF"/>
                  </a:solidFill>
                  <a:latin typeface="+mn-lt"/>
                  <a:cs typeface="Arial" charset="0"/>
                </a:rPr>
                <a:t>01	Leadership Commitment &amp; Responsibility</a:t>
              </a:r>
            </a:p>
            <a:p>
              <a:pPr marL="320815" indent="-320815">
                <a:defRPr/>
              </a:pPr>
              <a:r>
                <a:rPr lang="en-GB" sz="1400" dirty="0">
                  <a:solidFill>
                    <a:srgbClr val="FFFFFF"/>
                  </a:solidFill>
                  <a:latin typeface="+mn-lt"/>
                  <a:cs typeface="Arial" charset="0"/>
                </a:rPr>
                <a:t>02	Identification &amp; Compliance with Legislation</a:t>
              </a:r>
              <a:br>
                <a:rPr lang="en-GB" sz="1400" dirty="0">
                  <a:solidFill>
                    <a:srgbClr val="FFFFFF"/>
                  </a:solidFill>
                  <a:latin typeface="+mn-lt"/>
                  <a:cs typeface="Arial" charset="0"/>
                </a:rPr>
              </a:br>
              <a:r>
                <a:rPr lang="en-GB" sz="1400" dirty="0">
                  <a:solidFill>
                    <a:srgbClr val="FFFFFF"/>
                  </a:solidFill>
                  <a:latin typeface="+mn-lt"/>
                  <a:cs typeface="Arial" charset="0"/>
                </a:rPr>
                <a:t>&amp; Industry Standards</a:t>
              </a:r>
            </a:p>
            <a:p>
              <a:pPr marL="320815" indent="-320815">
                <a:defRPr/>
              </a:pPr>
              <a:r>
                <a:rPr lang="en-GB" sz="1400" dirty="0">
                  <a:solidFill>
                    <a:srgbClr val="FFFFFF"/>
                  </a:solidFill>
                  <a:latin typeface="+mn-lt"/>
                  <a:cs typeface="Arial" charset="0"/>
                </a:rPr>
                <a:t>03	Employee Selection, Placement  and</a:t>
              </a:r>
              <a:br>
                <a:rPr lang="en-GB" sz="1400" dirty="0">
                  <a:solidFill>
                    <a:srgbClr val="FFFFFF"/>
                  </a:solidFill>
                  <a:latin typeface="+mn-lt"/>
                  <a:cs typeface="Arial" charset="0"/>
                </a:rPr>
              </a:br>
              <a:r>
                <a:rPr lang="en-GB" sz="1400" dirty="0">
                  <a:solidFill>
                    <a:srgbClr val="FFFFFF"/>
                  </a:solidFill>
                  <a:latin typeface="+mn-lt"/>
                  <a:cs typeface="Arial" charset="0"/>
                </a:rPr>
                <a:t>Competency and Health Assurance </a:t>
              </a:r>
            </a:p>
            <a:p>
              <a:pPr marL="320815" indent="-320815">
                <a:defRPr/>
              </a:pPr>
              <a:r>
                <a:rPr lang="en-GB" sz="1400" dirty="0">
                  <a:solidFill>
                    <a:srgbClr val="FFFFFF"/>
                  </a:solidFill>
                  <a:latin typeface="+mn-lt"/>
                  <a:cs typeface="Arial" charset="0"/>
                </a:rPr>
                <a:t>04	Workforce Involvement </a:t>
              </a:r>
            </a:p>
            <a:p>
              <a:pPr marL="320815" indent="-320815">
                <a:defRPr/>
              </a:pPr>
              <a:r>
                <a:rPr lang="en-GB" sz="1400" dirty="0">
                  <a:solidFill>
                    <a:srgbClr val="FFFFFF"/>
                  </a:solidFill>
                  <a:latin typeface="+mn-lt"/>
                  <a:cs typeface="Arial" charset="0"/>
                </a:rPr>
                <a:t>05	Communication with Stakeholders</a:t>
              </a:r>
              <a:endParaRPr lang="en-US" sz="1400" dirty="0">
                <a:solidFill>
                  <a:srgbClr val="FFFFFF"/>
                </a:solidFill>
                <a:latin typeface="+mn-lt"/>
                <a:cs typeface="Arial" charset="0"/>
              </a:endParaRPr>
            </a:p>
          </p:txBody>
        </p:sp>
        <p:grpSp>
          <p:nvGrpSpPr>
            <p:cNvPr id="34" name="Rectangle 3"/>
            <p:cNvGrpSpPr>
              <a:grpSpLocks/>
            </p:cNvGrpSpPr>
            <p:nvPr/>
          </p:nvGrpSpPr>
          <p:grpSpPr bwMode="auto">
            <a:xfrm>
              <a:off x="702" y="2653"/>
              <a:ext cx="2205" cy="557"/>
              <a:chOff x="1207008" y="4011168"/>
              <a:chExt cx="3791712" cy="883920"/>
            </a:xfrm>
          </p:grpSpPr>
          <p:pic>
            <p:nvPicPr>
              <p:cNvPr id="37" name="Rectangle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7008" y="4011168"/>
                <a:ext cx="3791712" cy="88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Box 35"/>
              <p:cNvSpPr txBox="1">
                <a:spLocks noChangeArrowheads="1"/>
              </p:cNvSpPr>
              <p:nvPr/>
            </p:nvSpPr>
            <p:spPr bwMode="auto">
              <a:xfrm>
                <a:off x="1233595" y="4034570"/>
                <a:ext cx="3744363" cy="8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a:lstStyle>
                <a:lvl1pPr marL="320675" indent="-320675"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400" dirty="0">
                    <a:latin typeface="Arial" pitchFamily="34" charset="0"/>
                  </a:rPr>
                  <a:t>06	Hazard Identification &amp; Risk Assessment</a:t>
                </a:r>
              </a:p>
              <a:p>
                <a:pPr eaLnBrk="1" hangingPunct="1">
                  <a:spcBef>
                    <a:spcPct val="0"/>
                  </a:spcBef>
                  <a:buFontTx/>
                  <a:buNone/>
                </a:pPr>
                <a:r>
                  <a:rPr lang="en-GB" altLang="en-US" sz="1400" dirty="0">
                    <a:latin typeface="Arial" pitchFamily="34" charset="0"/>
                  </a:rPr>
                  <a:t>07	Documentation, Records &amp; </a:t>
                </a:r>
                <a:br>
                  <a:rPr lang="en-GB" altLang="en-US" sz="1400" dirty="0">
                    <a:latin typeface="Arial" pitchFamily="34" charset="0"/>
                  </a:rPr>
                </a:br>
                <a:r>
                  <a:rPr lang="en-GB" altLang="en-US" sz="1400" dirty="0">
                    <a:latin typeface="Arial" pitchFamily="34" charset="0"/>
                  </a:rPr>
                  <a:t>Knowledge Management</a:t>
                </a:r>
              </a:p>
              <a:p>
                <a:pPr eaLnBrk="1" hangingPunct="1">
                  <a:spcBef>
                    <a:spcPct val="0"/>
                  </a:spcBef>
                  <a:buFontTx/>
                  <a:buNone/>
                </a:pPr>
                <a:r>
                  <a:rPr lang="en-GB" altLang="en-US" sz="1400" dirty="0">
                    <a:solidFill>
                      <a:srgbClr val="FFFFFF"/>
                    </a:solidFill>
                    <a:latin typeface="Arial" pitchFamily="34" charset="0"/>
                  </a:rPr>
                  <a:t>	</a:t>
                </a:r>
                <a:endParaRPr lang="en-US" altLang="en-US" sz="1400" dirty="0">
                  <a:solidFill>
                    <a:srgbClr val="FFFFFF"/>
                  </a:solidFill>
                  <a:latin typeface="Arial" pitchFamily="34" charset="0"/>
                </a:endParaRPr>
              </a:p>
            </p:txBody>
          </p:sp>
        </p:grpSp>
        <p:sp>
          <p:nvSpPr>
            <p:cNvPr id="35" name="Rectangle 34"/>
            <p:cNvSpPr/>
            <p:nvPr/>
          </p:nvSpPr>
          <p:spPr bwMode="auto">
            <a:xfrm>
              <a:off x="2902" y="3198"/>
              <a:ext cx="2177" cy="670"/>
            </a:xfrm>
            <a:prstGeom prst="rect">
              <a:avLst/>
            </a:prstGeom>
            <a:solidFill>
              <a:srgbClr val="FF99CC"/>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lstStyle/>
            <a:p>
              <a:pPr marL="320815" indent="-320815">
                <a:defRPr/>
              </a:pPr>
              <a:r>
                <a:rPr lang="en-GB" sz="1400" dirty="0">
                  <a:latin typeface="+mn-lt"/>
                  <a:cs typeface="Arial" charset="0"/>
                </a:rPr>
                <a:t>19	</a:t>
              </a:r>
              <a:r>
                <a:rPr lang="en-GB" sz="1400" dirty="0">
                  <a:solidFill>
                    <a:srgbClr val="000000"/>
                  </a:solidFill>
                  <a:latin typeface="+mn-lt"/>
                  <a:cs typeface="Arial" charset="0"/>
                </a:rPr>
                <a:t>Incident Reporting &amp; Investigation</a:t>
              </a:r>
              <a:endParaRPr lang="en-GB" sz="1400" dirty="0">
                <a:latin typeface="+mn-lt"/>
                <a:cs typeface="Arial" charset="0"/>
              </a:endParaRPr>
            </a:p>
            <a:p>
              <a:pPr marL="320815" indent="-320815">
                <a:defRPr/>
              </a:pPr>
              <a:r>
                <a:rPr lang="en-GB" sz="1400" dirty="0">
                  <a:latin typeface="+mn-lt"/>
                  <a:cs typeface="Arial" charset="0"/>
                </a:rPr>
                <a:t>20	</a:t>
              </a:r>
              <a:r>
                <a:rPr lang="en-GB" sz="1400" dirty="0">
                  <a:solidFill>
                    <a:srgbClr val="000000"/>
                  </a:solidFill>
                  <a:latin typeface="+mn-lt"/>
                  <a:cs typeface="Arial" charset="0"/>
                </a:rPr>
                <a:t>Audit, Assurance and Management Review &amp; Intervention</a:t>
              </a:r>
              <a:endParaRPr lang="en-GB" sz="1400" dirty="0">
                <a:latin typeface="+mn-lt"/>
                <a:cs typeface="Arial" charset="0"/>
              </a:endParaRPr>
            </a:p>
            <a:p>
              <a:pPr marL="320815" indent="-320815">
                <a:defRPr/>
              </a:pPr>
              <a:r>
                <a:rPr lang="en-GB" sz="1400" dirty="0">
                  <a:solidFill>
                    <a:srgbClr val="FFFFFF"/>
                  </a:solidFill>
                  <a:latin typeface="+mn-lt"/>
                  <a:cs typeface="Arial" charset="0"/>
                </a:rPr>
                <a:t>	</a:t>
              </a:r>
              <a:endParaRPr lang="en-US" sz="1400" dirty="0">
                <a:solidFill>
                  <a:srgbClr val="FFFFFF"/>
                </a:solidFill>
                <a:latin typeface="+mn-lt"/>
                <a:cs typeface="Arial" charset="0"/>
              </a:endParaRPr>
            </a:p>
          </p:txBody>
        </p:sp>
        <p:sp>
          <p:nvSpPr>
            <p:cNvPr id="36" name="Rectangle 35"/>
            <p:cNvSpPr/>
            <p:nvPr/>
          </p:nvSpPr>
          <p:spPr bwMode="auto">
            <a:xfrm>
              <a:off x="2902" y="1290"/>
              <a:ext cx="2177" cy="1908"/>
            </a:xfrm>
            <a:prstGeom prst="rect">
              <a:avLst/>
            </a:prstGeom>
            <a:solidFill>
              <a:srgbClr val="CCFF99"/>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nchor="ctr"/>
            <a:lstStyle/>
            <a:p>
              <a:pPr marL="320815" indent="-320815">
                <a:defRPr/>
              </a:pPr>
              <a:r>
                <a:rPr lang="en-GB" sz="1400" dirty="0">
                  <a:solidFill>
                    <a:srgbClr val="000000"/>
                  </a:solidFill>
                  <a:latin typeface="+mn-lt"/>
                  <a:cs typeface="Arial" charset="0"/>
                </a:rPr>
                <a:t>11	Standards &amp; Practices </a:t>
              </a:r>
            </a:p>
            <a:p>
              <a:pPr marL="320815" indent="-320815">
                <a:defRPr/>
              </a:pPr>
              <a:r>
                <a:rPr lang="en-GB" sz="1400" dirty="0">
                  <a:solidFill>
                    <a:srgbClr val="000000"/>
                  </a:solidFill>
                  <a:latin typeface="+mn-lt"/>
                  <a:cs typeface="Arial" charset="0"/>
                </a:rPr>
                <a:t>12	Management of Change &amp; Project Management</a:t>
              </a:r>
              <a:endParaRPr lang="en-US" sz="1400" dirty="0">
                <a:solidFill>
                  <a:srgbClr val="000000"/>
                </a:solidFill>
                <a:latin typeface="+mn-lt"/>
                <a:cs typeface="Arial" charset="0"/>
              </a:endParaRPr>
            </a:p>
            <a:p>
              <a:pPr marL="320815" indent="-320815">
                <a:defRPr/>
              </a:pPr>
              <a:r>
                <a:rPr lang="en-GB" sz="1400" dirty="0">
                  <a:solidFill>
                    <a:srgbClr val="000000"/>
                  </a:solidFill>
                  <a:latin typeface="+mn-lt"/>
                  <a:cs typeface="Arial" charset="0"/>
                </a:rPr>
                <a:t>13	Operational Readiness &amp; Process </a:t>
              </a:r>
              <a:br>
                <a:rPr lang="en-GB" sz="1400" dirty="0">
                  <a:solidFill>
                    <a:srgbClr val="000000"/>
                  </a:solidFill>
                  <a:latin typeface="+mn-lt"/>
                  <a:cs typeface="Arial" charset="0"/>
                </a:rPr>
              </a:br>
              <a:r>
                <a:rPr lang="en-GB" sz="1400" dirty="0">
                  <a:solidFill>
                    <a:srgbClr val="000000"/>
                  </a:solidFill>
                  <a:latin typeface="+mn-lt"/>
                  <a:cs typeface="Arial" charset="0"/>
                </a:rPr>
                <a:t>Start – up</a:t>
              </a:r>
            </a:p>
            <a:p>
              <a:pPr marL="320815" indent="-320815">
                <a:buFontTx/>
                <a:buAutoNum type="arabicPlain" startAt="14"/>
                <a:defRPr/>
              </a:pPr>
              <a:r>
                <a:rPr lang="en-GB" sz="1400" dirty="0">
                  <a:solidFill>
                    <a:srgbClr val="000000"/>
                  </a:solidFill>
                  <a:latin typeface="+mn-lt"/>
                  <a:cs typeface="Arial" charset="0"/>
                </a:rPr>
                <a:t>Emergency Preparedness</a:t>
              </a:r>
            </a:p>
            <a:p>
              <a:pPr marL="320815" indent="-320815">
                <a:buFontTx/>
                <a:buAutoNum type="arabicPlain" startAt="14"/>
                <a:defRPr/>
              </a:pPr>
              <a:r>
                <a:rPr lang="en-GB" sz="1400" dirty="0">
                  <a:solidFill>
                    <a:srgbClr val="000000"/>
                  </a:solidFill>
                  <a:latin typeface="+mn-lt"/>
                  <a:cs typeface="Arial" charset="0"/>
                </a:rPr>
                <a:t>Inspection &amp; Maintenance</a:t>
              </a:r>
            </a:p>
            <a:p>
              <a:pPr marL="320815" indent="-320815">
                <a:buFontTx/>
                <a:buAutoNum type="arabicPlain" startAt="14"/>
                <a:defRPr/>
              </a:pPr>
              <a:r>
                <a:rPr lang="en-GB" sz="1400" dirty="0">
                  <a:solidFill>
                    <a:srgbClr val="000000"/>
                  </a:solidFill>
                  <a:latin typeface="+mn-lt"/>
                  <a:cs typeface="Arial" charset="0"/>
                </a:rPr>
                <a:t>Management of Safety Critical Devices</a:t>
              </a:r>
            </a:p>
            <a:p>
              <a:pPr marL="320815" indent="-320815">
                <a:buFontTx/>
                <a:buAutoNum type="arabicPlain" startAt="14"/>
                <a:defRPr/>
              </a:pPr>
              <a:r>
                <a:rPr lang="en-GB" sz="1400" dirty="0">
                  <a:solidFill>
                    <a:srgbClr val="000000"/>
                  </a:solidFill>
                  <a:latin typeface="+mn-lt"/>
                  <a:cs typeface="Arial" charset="0"/>
                </a:rPr>
                <a:t>Work Control , Permit to Work &amp; Task Risk Management </a:t>
              </a:r>
            </a:p>
            <a:p>
              <a:pPr marL="320815" indent="-320815">
                <a:buFontTx/>
                <a:buAutoNum type="arabicPlain" startAt="14"/>
                <a:defRPr/>
              </a:pPr>
              <a:r>
                <a:rPr lang="en-GB" sz="1400" dirty="0">
                  <a:solidFill>
                    <a:srgbClr val="000000"/>
                  </a:solidFill>
                  <a:latin typeface="+mn-lt"/>
                  <a:cs typeface="Arial" charset="0"/>
                </a:rPr>
                <a:t>Contractor &amp; Supplier Selection &amp; Management</a:t>
              </a:r>
              <a:endParaRPr lang="en-US" sz="1400" dirty="0">
                <a:solidFill>
                  <a:srgbClr val="FFFFFF"/>
                </a:solidFill>
                <a:latin typeface="+mn-lt"/>
                <a:cs typeface="Arial" charset="0"/>
              </a:endParaRPr>
            </a:p>
          </p:txBody>
        </p:sp>
      </p:grpSp>
      <p:sp>
        <p:nvSpPr>
          <p:cNvPr id="41" name="Rectangle 20"/>
          <p:cNvSpPr>
            <a:spLocks noChangeArrowheads="1"/>
          </p:cNvSpPr>
          <p:nvPr/>
        </p:nvSpPr>
        <p:spPr bwMode="auto">
          <a:xfrm>
            <a:off x="949325" y="1333999"/>
            <a:ext cx="7242175" cy="4481513"/>
          </a:xfrm>
          <a:prstGeom prst="rect">
            <a:avLst/>
          </a:prstGeom>
          <a:gradFill rotWithShape="1">
            <a:gsLst>
              <a:gs pos="0">
                <a:schemeClr val="bg2"/>
              </a:gs>
              <a:gs pos="100000">
                <a:schemeClr val="bg1">
                  <a:alpha val="7000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en-GB" altLang="en-US" sz="1800" dirty="0">
              <a:latin typeface="Arial" pitchFamily="34" charset="0"/>
            </a:endParaRPr>
          </a:p>
        </p:txBody>
      </p:sp>
      <p:pic>
        <p:nvPicPr>
          <p:cNvPr id="42" name="Picture 21" descr="Barriers &amp; Elements"/>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4700" y="1219699"/>
            <a:ext cx="7816850" cy="476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12</a:t>
            </a:fld>
            <a:endParaRPr lang="en-GB" dirty="0"/>
          </a:p>
        </p:txBody>
      </p:sp>
    </p:spTree>
    <p:extLst>
      <p:ext uri="{BB962C8B-B14F-4D97-AF65-F5344CB8AC3E}">
        <p14:creationId xmlns:p14="http://schemas.microsoft.com/office/powerpoint/2010/main" val="124721204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1" name="Content Placeholder 2"/>
          <p:cNvSpPr txBox="1">
            <a:spLocks/>
          </p:cNvSpPr>
          <p:nvPr/>
        </p:nvSpPr>
        <p:spPr>
          <a:xfrm>
            <a:off x="146049" y="1439618"/>
            <a:ext cx="8831263" cy="4537075"/>
          </a:xfrm>
          <a:prstGeom prst="rect">
            <a:avLst/>
          </a:prstGeom>
        </p:spPr>
        <p:txBody>
          <a:bodyPr vert="horz" lIns="108064" tIns="54032" rIns="108064" bIns="54032" rtlCol="0">
            <a:normAutofit lnSpcReduction="10000"/>
          </a:bodyPr>
          <a:lstStyle>
            <a:lvl1pPr marL="268216" indent="-268216" algn="l" defTabSz="1072866" rtl="0" eaLnBrk="1" latinLnBrk="0" hangingPunct="1">
              <a:lnSpc>
                <a:spcPct val="90000"/>
              </a:lnSpc>
              <a:spcBef>
                <a:spcPts val="1173"/>
              </a:spcBef>
              <a:buFont typeface="Arial" panose="020B0604020202020204" pitchFamily="34" charset="0"/>
              <a:buChar char="•"/>
              <a:defRPr sz="3300" kern="1200">
                <a:solidFill>
                  <a:schemeClr val="tx1"/>
                </a:solidFill>
                <a:latin typeface="+mn-lt"/>
                <a:ea typeface="+mn-ea"/>
                <a:cs typeface="+mn-cs"/>
              </a:defRPr>
            </a:lvl1pPr>
            <a:lvl2pPr marL="804649" indent="-268216" algn="l" defTabSz="1072866" rtl="0" eaLnBrk="1" latinLnBrk="0" hangingPunct="1">
              <a:lnSpc>
                <a:spcPct val="90000"/>
              </a:lnSpc>
              <a:spcBef>
                <a:spcPts val="587"/>
              </a:spcBef>
              <a:buFont typeface="Arial" panose="020B0604020202020204" pitchFamily="34" charset="0"/>
              <a:buChar char="•"/>
              <a:defRPr sz="2800" kern="1200">
                <a:solidFill>
                  <a:schemeClr val="tx1"/>
                </a:solidFill>
                <a:latin typeface="+mn-lt"/>
                <a:ea typeface="+mn-ea"/>
                <a:cs typeface="+mn-cs"/>
              </a:defRPr>
            </a:lvl2pPr>
            <a:lvl3pPr marL="1341082" indent="-268216" algn="l" defTabSz="1072866" rtl="0" eaLnBrk="1" latinLnBrk="0" hangingPunct="1">
              <a:lnSpc>
                <a:spcPct val="90000"/>
              </a:lnSpc>
              <a:spcBef>
                <a:spcPts val="587"/>
              </a:spcBef>
              <a:buFont typeface="Arial" panose="020B0604020202020204" pitchFamily="34" charset="0"/>
              <a:buChar char="•"/>
              <a:defRPr sz="2300" kern="1200">
                <a:solidFill>
                  <a:schemeClr val="tx1"/>
                </a:solidFill>
                <a:latin typeface="+mn-lt"/>
                <a:ea typeface="+mn-ea"/>
                <a:cs typeface="+mn-cs"/>
              </a:defRPr>
            </a:lvl3pPr>
            <a:lvl4pPr marL="1877515"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4pPr>
            <a:lvl5pPr marL="2413947"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5pPr>
            <a:lvl6pPr marL="2950380"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6pPr>
            <a:lvl7pPr marL="3486813"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7pPr>
            <a:lvl8pPr marL="4023246"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8pPr>
            <a:lvl9pPr marL="4559678"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9pPr>
          </a:lstStyle>
          <a:p>
            <a:pPr marL="636588" indent="-636588">
              <a:buFont typeface="Arial" panose="020B0604020202020204" pitchFamily="34" charset="0"/>
              <a:buNone/>
            </a:pPr>
            <a:r>
              <a:rPr lang="en-GB" altLang="en-US" sz="2400" b="1" dirty="0"/>
              <a:t>E</a:t>
            </a:r>
            <a:r>
              <a:rPr lang="en-GB" altLang="en-US" sz="2400" b="1" dirty="0" smtClean="0"/>
              <a:t>.g. PSMF Expectations for Element 16 - Management of safety critical devices</a:t>
            </a:r>
          </a:p>
          <a:p>
            <a:pPr marL="636588" indent="-636588">
              <a:spcBef>
                <a:spcPct val="15000"/>
              </a:spcBef>
            </a:pPr>
            <a:r>
              <a:rPr lang="en-GB" altLang="en-US" sz="1800" dirty="0" smtClean="0"/>
              <a:t>An essential requirement for HS&amp;E and process safety is that safety critical equipment and devices (SCDs) are in service and operating correctly.  </a:t>
            </a:r>
          </a:p>
          <a:p>
            <a:pPr marL="636588" indent="-636588">
              <a:spcBef>
                <a:spcPct val="15000"/>
              </a:spcBef>
            </a:pPr>
            <a:r>
              <a:rPr lang="en-GB" altLang="en-US" sz="1800" dirty="0" smtClean="0"/>
              <a:t>Management must ensure that safety critical equipment and devices are identified and appropriately managed, so that they are in service and functioning correctly.</a:t>
            </a:r>
          </a:p>
          <a:p>
            <a:pPr marL="636588" indent="-636588">
              <a:spcBef>
                <a:spcPct val="15000"/>
              </a:spcBef>
              <a:buFont typeface="Arial" panose="020B0604020202020204" pitchFamily="34" charset="0"/>
              <a:buNone/>
            </a:pPr>
            <a:r>
              <a:rPr lang="en-GB" altLang="en-US" sz="1800" dirty="0" smtClean="0"/>
              <a:t>16.1	SCDs are uniquely identified on an asset register which provides up-to-date asset lists and equipment records, including location and equipment specification data. The asset register provides a basis for the planning of SCD testing, inspection and maintenance.</a:t>
            </a:r>
          </a:p>
          <a:p>
            <a:pPr marL="636588" indent="-636588">
              <a:spcBef>
                <a:spcPct val="15000"/>
              </a:spcBef>
              <a:buFont typeface="Arial" panose="020B0604020202020204" pitchFamily="34" charset="0"/>
              <a:buNone/>
            </a:pPr>
            <a:r>
              <a:rPr lang="en-GB" altLang="en-US" sz="1800" dirty="0" smtClean="0"/>
              <a:t>16.2	SCD testing, inspection and maintenance programmes are in place. There are defined standards and the programmes are proportionate to the risk associated with failure of the SCDs.</a:t>
            </a:r>
          </a:p>
          <a:p>
            <a:pPr marL="636588" indent="-636588">
              <a:spcBef>
                <a:spcPct val="15000"/>
              </a:spcBef>
              <a:buFont typeface="Arial" panose="020B0604020202020204" pitchFamily="34" charset="0"/>
              <a:buNone/>
            </a:pPr>
            <a:r>
              <a:rPr lang="en-GB" altLang="en-US" sz="1800" dirty="0" smtClean="0"/>
              <a:t>16.3	There are procedures to ensure that SCD testing, inspection and maintenance programmes are reviewed regularly commensurate with risk, using findings from the programme, industry experience and incidents to identify and address issues and opportunities for improvement, so that they are kept up to date as living systems.</a:t>
            </a:r>
          </a:p>
          <a:p>
            <a:pPr marL="636588" indent="-636588">
              <a:spcBef>
                <a:spcPct val="15000"/>
              </a:spcBef>
              <a:buFont typeface="Arial" panose="020B0604020202020204" pitchFamily="34" charset="0"/>
              <a:buNone/>
            </a:pPr>
            <a:r>
              <a:rPr lang="en-GB" altLang="en-US" sz="1800" dirty="0" smtClean="0"/>
              <a:t>16.4	Etc.</a:t>
            </a:r>
          </a:p>
        </p:txBody>
      </p:sp>
      <p:sp>
        <p:nvSpPr>
          <p:cNvPr id="12" name="Rectangle 2"/>
          <p:cNvSpPr>
            <a:spLocks noChangeArrowheads="1"/>
          </p:cNvSpPr>
          <p:nvPr/>
        </p:nvSpPr>
        <p:spPr bwMode="auto">
          <a:xfrm>
            <a:off x="4157008" y="446025"/>
            <a:ext cx="4662350"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r>
              <a:rPr lang="en-GB" altLang="en-US" sz="1800" b="1" dirty="0">
                <a:solidFill>
                  <a:schemeClr val="tx2"/>
                </a:solidFill>
              </a:rPr>
              <a:t>STEP 1: </a:t>
            </a:r>
            <a:r>
              <a:rPr lang="en-GB" altLang="en-US" sz="1800" b="1" dirty="0" smtClean="0">
                <a:solidFill>
                  <a:schemeClr val="tx2"/>
                </a:solidFill>
              </a:rPr>
              <a:t>PSM </a:t>
            </a:r>
            <a:r>
              <a:rPr lang="en-GB" altLang="en-US" sz="1800" b="1" dirty="0">
                <a:solidFill>
                  <a:schemeClr val="tx2"/>
                </a:solidFill>
              </a:rPr>
              <a:t>FRAMEWORK EXPECTATIONS</a:t>
            </a:r>
          </a:p>
        </p:txBody>
      </p:sp>
      <p:sp>
        <p:nvSpPr>
          <p:cNvPr id="13"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13</a:t>
            </a:fld>
            <a:endParaRPr lang="en-GB" dirty="0"/>
          </a:p>
        </p:txBody>
      </p:sp>
    </p:spTree>
    <p:extLst>
      <p:ext uri="{BB962C8B-B14F-4D97-AF65-F5344CB8AC3E}">
        <p14:creationId xmlns:p14="http://schemas.microsoft.com/office/powerpoint/2010/main" val="124721204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1" name="Content Placeholder 2"/>
          <p:cNvSpPr txBox="1">
            <a:spLocks/>
          </p:cNvSpPr>
          <p:nvPr/>
        </p:nvSpPr>
        <p:spPr>
          <a:xfrm>
            <a:off x="195487" y="1405147"/>
            <a:ext cx="8785225" cy="4538663"/>
          </a:xfrm>
          <a:prstGeom prst="rect">
            <a:avLst/>
          </a:prstGeom>
        </p:spPr>
        <p:txBody>
          <a:bodyPr vert="horz" lIns="108064" tIns="54032" rIns="108064" bIns="54032" rtlCol="0">
            <a:normAutofit/>
          </a:bodyPr>
          <a:lstStyle>
            <a:lvl1pPr marL="268216" indent="-268216" algn="l" defTabSz="1072866" rtl="0" eaLnBrk="1" latinLnBrk="0" hangingPunct="1">
              <a:lnSpc>
                <a:spcPct val="90000"/>
              </a:lnSpc>
              <a:spcBef>
                <a:spcPts val="1173"/>
              </a:spcBef>
              <a:buFont typeface="Arial" panose="020B0604020202020204" pitchFamily="34" charset="0"/>
              <a:buChar char="•"/>
              <a:defRPr sz="3300" kern="1200">
                <a:solidFill>
                  <a:schemeClr val="tx1"/>
                </a:solidFill>
                <a:latin typeface="+mn-lt"/>
                <a:ea typeface="+mn-ea"/>
                <a:cs typeface="+mn-cs"/>
              </a:defRPr>
            </a:lvl1pPr>
            <a:lvl2pPr marL="804649" indent="-268216" algn="l" defTabSz="1072866" rtl="0" eaLnBrk="1" latinLnBrk="0" hangingPunct="1">
              <a:lnSpc>
                <a:spcPct val="90000"/>
              </a:lnSpc>
              <a:spcBef>
                <a:spcPts val="587"/>
              </a:spcBef>
              <a:buFont typeface="Arial" panose="020B0604020202020204" pitchFamily="34" charset="0"/>
              <a:buChar char="•"/>
              <a:defRPr sz="2800" kern="1200">
                <a:solidFill>
                  <a:schemeClr val="tx1"/>
                </a:solidFill>
                <a:latin typeface="+mn-lt"/>
                <a:ea typeface="+mn-ea"/>
                <a:cs typeface="+mn-cs"/>
              </a:defRPr>
            </a:lvl2pPr>
            <a:lvl3pPr marL="1341082" indent="-268216" algn="l" defTabSz="1072866" rtl="0" eaLnBrk="1" latinLnBrk="0" hangingPunct="1">
              <a:lnSpc>
                <a:spcPct val="90000"/>
              </a:lnSpc>
              <a:spcBef>
                <a:spcPts val="587"/>
              </a:spcBef>
              <a:buFont typeface="Arial" panose="020B0604020202020204" pitchFamily="34" charset="0"/>
              <a:buChar char="•"/>
              <a:defRPr sz="2300" kern="1200">
                <a:solidFill>
                  <a:schemeClr val="tx1"/>
                </a:solidFill>
                <a:latin typeface="+mn-lt"/>
                <a:ea typeface="+mn-ea"/>
                <a:cs typeface="+mn-cs"/>
              </a:defRPr>
            </a:lvl3pPr>
            <a:lvl4pPr marL="1877515"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4pPr>
            <a:lvl5pPr marL="2413947"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5pPr>
            <a:lvl6pPr marL="2950380"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6pPr>
            <a:lvl7pPr marL="3486813"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7pPr>
            <a:lvl8pPr marL="4023246"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8pPr>
            <a:lvl9pPr marL="4559678"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9pPr>
          </a:lstStyle>
          <a:p>
            <a:pPr marL="404813" indent="-404813">
              <a:spcBef>
                <a:spcPct val="10000"/>
              </a:spcBef>
            </a:pPr>
            <a:r>
              <a:rPr lang="en-GB" sz="2400" dirty="0"/>
              <a:t>EI </a:t>
            </a:r>
            <a:r>
              <a:rPr lang="en-GB" sz="2400" dirty="0" smtClean="0"/>
              <a:t>PSMF c</a:t>
            </a:r>
            <a:r>
              <a:rPr lang="en-GB" altLang="en-US" sz="2400" dirty="0" smtClean="0"/>
              <a:t>an </a:t>
            </a:r>
            <a:r>
              <a:rPr lang="en-GB" altLang="en-US" sz="2400" dirty="0"/>
              <a:t>be applied to:</a:t>
            </a:r>
          </a:p>
          <a:p>
            <a:pPr marL="941246" lvl="1" indent="-404813">
              <a:spcBef>
                <a:spcPct val="10000"/>
              </a:spcBef>
            </a:pPr>
            <a:r>
              <a:rPr lang="en-GB" altLang="en-US" sz="2000" dirty="0"/>
              <a:t>Any region (geography)</a:t>
            </a:r>
          </a:p>
          <a:p>
            <a:pPr marL="941246" lvl="1" indent="-404813">
              <a:spcBef>
                <a:spcPct val="10000"/>
              </a:spcBef>
            </a:pPr>
            <a:r>
              <a:rPr lang="en-GB" altLang="en-US" sz="2000" dirty="0"/>
              <a:t>Any industry </a:t>
            </a:r>
            <a:r>
              <a:rPr lang="en-GB" altLang="en-US" sz="2000" dirty="0" smtClean="0"/>
              <a:t>sector:</a:t>
            </a:r>
            <a:endParaRPr lang="en-GB" altLang="en-US" sz="2000" dirty="0"/>
          </a:p>
          <a:p>
            <a:pPr marL="1477679" lvl="2" indent="-404813">
              <a:spcBef>
                <a:spcPct val="10000"/>
              </a:spcBef>
            </a:pPr>
            <a:r>
              <a:rPr lang="en-GB" altLang="en-US" sz="1800" dirty="0"/>
              <a:t>Oil </a:t>
            </a:r>
            <a:r>
              <a:rPr lang="en-GB" altLang="en-US" sz="1800" dirty="0" smtClean="0"/>
              <a:t>and gas – </a:t>
            </a:r>
            <a:r>
              <a:rPr lang="en-GB" altLang="en-US" sz="1800" dirty="0"/>
              <a:t>E&amp;P through to filling stations</a:t>
            </a:r>
          </a:p>
          <a:p>
            <a:pPr marL="1477679" lvl="2" indent="-404813">
              <a:spcBef>
                <a:spcPct val="10000"/>
              </a:spcBef>
            </a:pPr>
            <a:r>
              <a:rPr lang="en-GB" altLang="en-US" sz="1800" dirty="0"/>
              <a:t>Chemical manufacturing and storage</a:t>
            </a:r>
          </a:p>
          <a:p>
            <a:pPr marL="1477679" lvl="2" indent="-404813">
              <a:spcBef>
                <a:spcPct val="10000"/>
              </a:spcBef>
            </a:pPr>
            <a:r>
              <a:rPr lang="en-GB" altLang="en-US" sz="1800" dirty="0"/>
              <a:t>Power – Generation through to distribution</a:t>
            </a:r>
          </a:p>
          <a:p>
            <a:pPr marL="404813" indent="-404813">
              <a:spcBef>
                <a:spcPct val="10000"/>
              </a:spcBef>
            </a:pPr>
            <a:r>
              <a:rPr lang="en-GB" sz="2400" dirty="0"/>
              <a:t>EI PSMF </a:t>
            </a:r>
            <a:r>
              <a:rPr lang="en-GB" sz="2400" dirty="0" smtClean="0"/>
              <a:t>d</a:t>
            </a:r>
            <a:r>
              <a:rPr lang="en-GB" altLang="en-US" sz="2400" dirty="0" smtClean="0"/>
              <a:t>oesn’t </a:t>
            </a:r>
            <a:r>
              <a:rPr lang="en-GB" altLang="en-US" sz="2400" dirty="0"/>
              <a:t>replace existing HS&amp;EMS </a:t>
            </a:r>
            <a:r>
              <a:rPr lang="en-GB" altLang="en-US" sz="2400" dirty="0" smtClean="0"/>
              <a:t>but provides a </a:t>
            </a:r>
            <a:r>
              <a:rPr lang="en-GB" altLang="en-US" sz="2400" dirty="0"/>
              <a:t>consistent reference </a:t>
            </a:r>
            <a:r>
              <a:rPr lang="en-GB" altLang="en-US" sz="2400" dirty="0" smtClean="0"/>
              <a:t>baseline for:</a:t>
            </a:r>
            <a:endParaRPr lang="en-GB" altLang="en-US" sz="2400" dirty="0"/>
          </a:p>
          <a:p>
            <a:pPr marL="941246" lvl="1" indent="-404813">
              <a:spcBef>
                <a:spcPct val="10000"/>
              </a:spcBef>
            </a:pPr>
            <a:r>
              <a:rPr lang="en-GB" altLang="en-US" sz="2000" dirty="0" smtClean="0"/>
              <a:t>Profiling compliance </a:t>
            </a:r>
            <a:r>
              <a:rPr lang="en-GB" altLang="en-US" sz="2000" dirty="0"/>
              <a:t>– </a:t>
            </a:r>
            <a:r>
              <a:rPr lang="en-GB" altLang="en-US" sz="2000" dirty="0" smtClean="0"/>
              <a:t>identification </a:t>
            </a:r>
            <a:r>
              <a:rPr lang="en-GB" altLang="en-US" sz="2000" dirty="0"/>
              <a:t>of </a:t>
            </a:r>
            <a:r>
              <a:rPr lang="en-GB" altLang="en-US" sz="2000" dirty="0" smtClean="0"/>
              <a:t>strengths and weaknesses</a:t>
            </a:r>
            <a:endParaRPr lang="en-GB" altLang="en-US" sz="2000" dirty="0"/>
          </a:p>
          <a:p>
            <a:pPr marL="941246" lvl="1" indent="-404813">
              <a:spcBef>
                <a:spcPct val="10000"/>
              </a:spcBef>
            </a:pPr>
            <a:r>
              <a:rPr lang="en-GB" altLang="en-US" sz="2000" dirty="0"/>
              <a:t>G</a:t>
            </a:r>
            <a:r>
              <a:rPr lang="en-GB" altLang="en-US" sz="2000" dirty="0" smtClean="0"/>
              <a:t>ap assessment and development </a:t>
            </a:r>
            <a:r>
              <a:rPr lang="en-GB" altLang="en-US" sz="2000" dirty="0"/>
              <a:t>of </a:t>
            </a:r>
            <a:r>
              <a:rPr lang="en-GB" altLang="en-US" sz="2000" dirty="0" smtClean="0"/>
              <a:t>improvement plans</a:t>
            </a:r>
            <a:endParaRPr lang="en-GB" altLang="en-US" sz="2000" dirty="0"/>
          </a:p>
          <a:p>
            <a:pPr marL="941246" lvl="1" indent="-404813">
              <a:spcBef>
                <a:spcPct val="10000"/>
              </a:spcBef>
            </a:pPr>
            <a:r>
              <a:rPr lang="en-GB" altLang="en-US" sz="2000" dirty="0"/>
              <a:t>B</a:t>
            </a:r>
            <a:r>
              <a:rPr lang="en-GB" altLang="en-US" sz="2000" dirty="0" smtClean="0"/>
              <a:t>enchmarking (using EIPSS)</a:t>
            </a:r>
          </a:p>
          <a:p>
            <a:pPr marL="404813" indent="-404813">
              <a:spcBef>
                <a:spcPct val="10000"/>
              </a:spcBef>
            </a:pPr>
            <a:r>
              <a:rPr lang="en-GB" altLang="en-US" sz="2400" dirty="0" smtClean="0"/>
              <a:t>Not just for use by HSE managers: also for leaders; engineers (e.g. mechanical, process, electrical, etc.; technical authorities (e.g. pipelines TA); maintenance managers; etc. </a:t>
            </a:r>
            <a:endParaRPr lang="en-US" altLang="en-US" sz="2400" b="1" dirty="0" smtClean="0">
              <a:solidFill>
                <a:srgbClr val="000000"/>
              </a:solidFill>
              <a:cs typeface="Times New Roman" pitchFamily="18" charset="0"/>
            </a:endParaRPr>
          </a:p>
        </p:txBody>
      </p:sp>
      <p:sp>
        <p:nvSpPr>
          <p:cNvPr id="12" name="Rectangle 2"/>
          <p:cNvSpPr>
            <a:spLocks noChangeArrowheads="1"/>
          </p:cNvSpPr>
          <p:nvPr/>
        </p:nvSpPr>
        <p:spPr bwMode="auto">
          <a:xfrm>
            <a:off x="5308979" y="396313"/>
            <a:ext cx="3510379"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r>
              <a:rPr lang="en-GB" altLang="en-US" sz="1800" b="1" dirty="0">
                <a:solidFill>
                  <a:schemeClr val="tx2"/>
                </a:solidFill>
              </a:rPr>
              <a:t>STEP 1: </a:t>
            </a:r>
            <a:r>
              <a:rPr lang="en-GB" altLang="en-US" sz="1800" b="1" dirty="0" smtClean="0">
                <a:solidFill>
                  <a:schemeClr val="tx2"/>
                </a:solidFill>
              </a:rPr>
              <a:t>PSMF APPLICATION</a:t>
            </a:r>
            <a:endParaRPr lang="en-GB" altLang="en-US" sz="1800" b="1" dirty="0">
              <a:solidFill>
                <a:schemeClr val="tx2"/>
              </a:solidFill>
            </a:endParaRPr>
          </a:p>
        </p:txBody>
      </p:sp>
      <p:sp>
        <p:nvSpPr>
          <p:cNvPr id="13"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14</a:t>
            </a:fld>
            <a:endParaRPr lang="en-GB" dirty="0"/>
          </a:p>
        </p:txBody>
      </p:sp>
    </p:spTree>
    <p:extLst>
      <p:ext uri="{BB962C8B-B14F-4D97-AF65-F5344CB8AC3E}">
        <p14:creationId xmlns:p14="http://schemas.microsoft.com/office/powerpoint/2010/main" val="46665153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1" name="Content Placeholder 2"/>
          <p:cNvSpPr txBox="1">
            <a:spLocks/>
          </p:cNvSpPr>
          <p:nvPr/>
        </p:nvSpPr>
        <p:spPr>
          <a:xfrm>
            <a:off x="195487" y="1459739"/>
            <a:ext cx="8785225" cy="4538663"/>
          </a:xfrm>
          <a:prstGeom prst="rect">
            <a:avLst/>
          </a:prstGeom>
        </p:spPr>
        <p:txBody>
          <a:bodyPr vert="horz" lIns="108064" tIns="54032" rIns="108064" bIns="54032" rtlCol="0">
            <a:normAutofit/>
          </a:bodyPr>
          <a:lstStyle>
            <a:lvl1pPr marL="268216" indent="-268216" algn="l" defTabSz="1072866" rtl="0" eaLnBrk="1" latinLnBrk="0" hangingPunct="1">
              <a:lnSpc>
                <a:spcPct val="90000"/>
              </a:lnSpc>
              <a:spcBef>
                <a:spcPts val="1173"/>
              </a:spcBef>
              <a:buFont typeface="Arial" panose="020B0604020202020204" pitchFamily="34" charset="0"/>
              <a:buChar char="•"/>
              <a:defRPr sz="3300" kern="1200">
                <a:solidFill>
                  <a:schemeClr val="tx1"/>
                </a:solidFill>
                <a:latin typeface="+mn-lt"/>
                <a:ea typeface="+mn-ea"/>
                <a:cs typeface="+mn-cs"/>
              </a:defRPr>
            </a:lvl1pPr>
            <a:lvl2pPr marL="804649" indent="-268216" algn="l" defTabSz="1072866" rtl="0" eaLnBrk="1" latinLnBrk="0" hangingPunct="1">
              <a:lnSpc>
                <a:spcPct val="90000"/>
              </a:lnSpc>
              <a:spcBef>
                <a:spcPts val="587"/>
              </a:spcBef>
              <a:buFont typeface="Arial" panose="020B0604020202020204" pitchFamily="34" charset="0"/>
              <a:buChar char="•"/>
              <a:defRPr sz="2800" kern="1200">
                <a:solidFill>
                  <a:schemeClr val="tx1"/>
                </a:solidFill>
                <a:latin typeface="+mn-lt"/>
                <a:ea typeface="+mn-ea"/>
                <a:cs typeface="+mn-cs"/>
              </a:defRPr>
            </a:lvl2pPr>
            <a:lvl3pPr marL="1341082" indent="-268216" algn="l" defTabSz="1072866" rtl="0" eaLnBrk="1" latinLnBrk="0" hangingPunct="1">
              <a:lnSpc>
                <a:spcPct val="90000"/>
              </a:lnSpc>
              <a:spcBef>
                <a:spcPts val="587"/>
              </a:spcBef>
              <a:buFont typeface="Arial" panose="020B0604020202020204" pitchFamily="34" charset="0"/>
              <a:buChar char="•"/>
              <a:defRPr sz="2300" kern="1200">
                <a:solidFill>
                  <a:schemeClr val="tx1"/>
                </a:solidFill>
                <a:latin typeface="+mn-lt"/>
                <a:ea typeface="+mn-ea"/>
                <a:cs typeface="+mn-cs"/>
              </a:defRPr>
            </a:lvl3pPr>
            <a:lvl4pPr marL="1877515"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4pPr>
            <a:lvl5pPr marL="2413947"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5pPr>
            <a:lvl6pPr marL="2950380"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6pPr>
            <a:lvl7pPr marL="3486813"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7pPr>
            <a:lvl8pPr marL="4023246"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8pPr>
            <a:lvl9pPr marL="4559678"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9pPr>
          </a:lstStyle>
          <a:p>
            <a:pPr marL="404813" indent="-404813">
              <a:spcBef>
                <a:spcPct val="10000"/>
              </a:spcBef>
            </a:pPr>
            <a:r>
              <a:rPr lang="en-GB" altLang="en-US" sz="2400" dirty="0" smtClean="0"/>
              <a:t>&gt;2600 downloads (2011 – 1157 downloads; 2012 – 965 downloads, and Jan-June 2013 – 575 downloads) in &gt;40 countries </a:t>
            </a:r>
          </a:p>
          <a:p>
            <a:pPr marL="404813" indent="-404813">
              <a:spcBef>
                <a:spcPct val="10000"/>
              </a:spcBef>
            </a:pPr>
            <a:r>
              <a:rPr lang="en-GB" altLang="en-US" sz="2400" dirty="0" smtClean="0"/>
              <a:t>Adopted by UK Health &amp; Safety Executive as their basis for assessment of PSM arrangements (HID regulatory model) 2013</a:t>
            </a:r>
            <a:endParaRPr lang="en-GB" altLang="en-US" sz="1000" dirty="0" smtClean="0"/>
          </a:p>
          <a:p>
            <a:pPr marL="404813" indent="-404813" algn="just">
              <a:spcBef>
                <a:spcPct val="10000"/>
              </a:spcBef>
            </a:pPr>
            <a:r>
              <a:rPr lang="en-GB" altLang="en-US" sz="1600" dirty="0" smtClean="0">
                <a:solidFill>
                  <a:srgbClr val="000000"/>
                </a:solidFill>
                <a:ea typeface="Times New Roman" pitchFamily="18" charset="0"/>
                <a:cs typeface="Frutiger 45 Light"/>
              </a:rPr>
              <a:t>‘…. The value of this guidance … is that it sets out a clear framework on which to develop and implement a process safety management system and from which effective 'on the ground' control measures can be derived and maintained.…’ </a:t>
            </a:r>
            <a:r>
              <a:rPr lang="en-GB" altLang="en-US" sz="1600" b="1" dirty="0" smtClean="0">
                <a:solidFill>
                  <a:srgbClr val="000000"/>
                </a:solidFill>
                <a:ea typeface="Times New Roman" pitchFamily="18" charset="0"/>
                <a:cs typeface="Frutiger 45 Light"/>
              </a:rPr>
              <a:t>Gordon Macdonald, Director - Hazardous Installations Directorate, UK HSE</a:t>
            </a:r>
            <a:endParaRPr lang="en-US" altLang="en-US" sz="1600" dirty="0" smtClean="0"/>
          </a:p>
          <a:p>
            <a:pPr marL="404813" indent="-404813">
              <a:spcBef>
                <a:spcPct val="10000"/>
              </a:spcBef>
            </a:pPr>
            <a:r>
              <a:rPr lang="en-US" altLang="en-US" sz="1600" dirty="0" smtClean="0"/>
              <a:t>‘I am impressed with this document….</a:t>
            </a:r>
            <a:r>
              <a:rPr lang="en-US" altLang="en-US" sz="1600" i="1" dirty="0" smtClean="0"/>
              <a:t>’</a:t>
            </a:r>
            <a:r>
              <a:rPr lang="en-US" altLang="en-US" sz="1600" dirty="0" smtClean="0"/>
              <a:t>  </a:t>
            </a:r>
            <a:r>
              <a:rPr lang="en-US" altLang="en-US" sz="1600" b="1" dirty="0" smtClean="0">
                <a:solidFill>
                  <a:srgbClr val="000000"/>
                </a:solidFill>
                <a:cs typeface="Times New Roman" pitchFamily="18" charset="0"/>
              </a:rPr>
              <a:t>Upstream Operations, QGC (BG), Australia </a:t>
            </a:r>
            <a:endParaRPr lang="en-US" altLang="en-US" sz="1600" dirty="0" smtClean="0"/>
          </a:p>
          <a:p>
            <a:pPr marL="404813" indent="-404813">
              <a:spcBef>
                <a:spcPct val="10000"/>
              </a:spcBef>
            </a:pPr>
            <a:r>
              <a:rPr lang="en-US" altLang="en-US" sz="1600" dirty="0" smtClean="0"/>
              <a:t>‘A fine piece of work indeed &amp; well worth all the effort I feel. …..we are seeking to develop strategies to meet the expectations. </a:t>
            </a:r>
            <a:r>
              <a:rPr lang="en-US" altLang="en-US" sz="1600" b="1" dirty="0" smtClean="0">
                <a:solidFill>
                  <a:srgbClr val="000000"/>
                </a:solidFill>
                <a:cs typeface="Times New Roman" pitchFamily="18" charset="0"/>
              </a:rPr>
              <a:t>Western Power Networks, UK</a:t>
            </a:r>
          </a:p>
          <a:p>
            <a:pPr marL="404813" indent="-404813">
              <a:spcBef>
                <a:spcPct val="10000"/>
              </a:spcBef>
            </a:pPr>
            <a:r>
              <a:rPr lang="en-AU" altLang="en-US" sz="1600" dirty="0" smtClean="0"/>
              <a:t>‘I have had a good look at the EI </a:t>
            </a:r>
            <a:r>
              <a:rPr lang="en-AU" altLang="en-US" sz="1600" i="1" dirty="0" smtClean="0"/>
              <a:t>PSM framework</a:t>
            </a:r>
            <a:r>
              <a:rPr lang="en-AU" altLang="en-US" sz="1600" dirty="0" smtClean="0"/>
              <a:t> and I am intending to recommend this as a best practice benchmark for the refresh of our company management systems.’ </a:t>
            </a:r>
            <a:r>
              <a:rPr lang="en-US" altLang="en-US" sz="1600" b="1" dirty="0" smtClean="0">
                <a:solidFill>
                  <a:srgbClr val="000000"/>
                </a:solidFill>
                <a:cs typeface="Times New Roman" pitchFamily="18" charset="0"/>
              </a:rPr>
              <a:t>Woodside Energy Ltd., Australia</a:t>
            </a:r>
            <a:r>
              <a:rPr lang="en-AU" altLang="en-US" sz="1800" dirty="0" smtClean="0"/>
              <a:t/>
            </a:r>
            <a:br>
              <a:rPr lang="en-AU" altLang="en-US" sz="1800" dirty="0" smtClean="0"/>
            </a:br>
            <a:endParaRPr lang="en-AU" altLang="en-US" sz="1800" dirty="0" smtClean="0"/>
          </a:p>
          <a:p>
            <a:pPr marL="0" indent="0">
              <a:spcBef>
                <a:spcPct val="10000"/>
              </a:spcBef>
              <a:buNone/>
            </a:pPr>
            <a:r>
              <a:rPr lang="en-GB" sz="2400" dirty="0">
                <a:hlinkClick r:id="rId4"/>
              </a:rPr>
              <a:t>www.energyinst.org/technical/psm/PSM-framework</a:t>
            </a:r>
            <a:r>
              <a:rPr lang="en-GB" sz="2400" dirty="0"/>
              <a:t> </a:t>
            </a:r>
            <a:endParaRPr lang="en-AU" altLang="en-US" sz="1800" dirty="0" smtClean="0"/>
          </a:p>
          <a:p>
            <a:pPr marL="404813" indent="-404813">
              <a:spcBef>
                <a:spcPct val="10000"/>
              </a:spcBef>
            </a:pPr>
            <a:endParaRPr lang="en-US" altLang="en-US" sz="1800" b="1" dirty="0" smtClean="0">
              <a:solidFill>
                <a:srgbClr val="000000"/>
              </a:solidFill>
              <a:cs typeface="Times New Roman" pitchFamily="18" charset="0"/>
            </a:endParaRPr>
          </a:p>
        </p:txBody>
      </p:sp>
      <p:sp>
        <p:nvSpPr>
          <p:cNvPr id="12" name="Rectangle 2"/>
          <p:cNvSpPr>
            <a:spLocks noChangeArrowheads="1"/>
          </p:cNvSpPr>
          <p:nvPr/>
        </p:nvSpPr>
        <p:spPr bwMode="auto">
          <a:xfrm>
            <a:off x="6073487" y="505497"/>
            <a:ext cx="2745871"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r>
              <a:rPr lang="en-GB" altLang="en-US" sz="1800" b="1" dirty="0">
                <a:solidFill>
                  <a:schemeClr val="tx2"/>
                </a:solidFill>
              </a:rPr>
              <a:t>STEP 1: </a:t>
            </a:r>
            <a:r>
              <a:rPr lang="en-GB" altLang="en-US" sz="1800" b="1" dirty="0" smtClean="0">
                <a:solidFill>
                  <a:schemeClr val="tx2"/>
                </a:solidFill>
              </a:rPr>
              <a:t>PSMF </a:t>
            </a:r>
            <a:r>
              <a:rPr lang="en-GB" altLang="en-US" sz="1800" b="1" dirty="0">
                <a:solidFill>
                  <a:schemeClr val="tx2"/>
                </a:solidFill>
              </a:rPr>
              <a:t>STATUS</a:t>
            </a:r>
          </a:p>
        </p:txBody>
      </p:sp>
      <p:sp>
        <p:nvSpPr>
          <p:cNvPr id="13"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15</a:t>
            </a:fld>
            <a:endParaRPr lang="en-GB" dirty="0"/>
          </a:p>
        </p:txBody>
      </p:sp>
    </p:spTree>
    <p:extLst>
      <p:ext uri="{BB962C8B-B14F-4D97-AF65-F5344CB8AC3E}">
        <p14:creationId xmlns:p14="http://schemas.microsoft.com/office/powerpoint/2010/main" val="124721204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8290" y="172122"/>
            <a:ext cx="2255969" cy="666751"/>
          </a:xfrm>
          <a:prstGeom prst="rect">
            <a:avLst/>
          </a:prstGeom>
        </p:spPr>
      </p:pic>
      <p:pic>
        <p:nvPicPr>
          <p:cNvPr id="5" name="Picture 4"/>
          <p:cNvPicPr>
            <a:picLocks noChangeAspect="1"/>
          </p:cNvPicPr>
          <p:nvPr/>
        </p:nvPicPr>
        <p:blipFill>
          <a:blip r:embed="rId3"/>
          <a:stretch>
            <a:fillRect/>
          </a:stretch>
        </p:blipFill>
        <p:spPr>
          <a:xfrm>
            <a:off x="367049" y="1004781"/>
            <a:ext cx="8442103" cy="92453"/>
          </a:xfrm>
          <a:prstGeom prst="rect">
            <a:avLst/>
          </a:prstGeom>
        </p:spPr>
      </p:pic>
      <p:pic>
        <p:nvPicPr>
          <p:cNvPr id="6" name="Picture 5"/>
          <p:cNvPicPr>
            <a:picLocks noChangeAspect="1"/>
          </p:cNvPicPr>
          <p:nvPr/>
        </p:nvPicPr>
        <p:blipFill>
          <a:blip r:embed="rId3"/>
          <a:stretch>
            <a:fillRect/>
          </a:stretch>
        </p:blipFill>
        <p:spPr>
          <a:xfrm>
            <a:off x="367049" y="6192821"/>
            <a:ext cx="8442103" cy="92453"/>
          </a:xfrm>
          <a:prstGeom prst="rect">
            <a:avLst/>
          </a:prstGeom>
        </p:spPr>
      </p:pic>
      <p:sp>
        <p:nvSpPr>
          <p:cNvPr id="7" name="Rectangle 6"/>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8" name="Rectangle 7"/>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9" name="TextBox 8"/>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0" name="Content Placeholder 2"/>
          <p:cNvSpPr>
            <a:spLocks noGrp="1"/>
          </p:cNvSpPr>
          <p:nvPr>
            <p:ph idx="4294967295"/>
          </p:nvPr>
        </p:nvSpPr>
        <p:spPr>
          <a:xfrm>
            <a:off x="163773" y="1377934"/>
            <a:ext cx="8718041" cy="4814887"/>
          </a:xfrm>
        </p:spPr>
        <p:txBody>
          <a:bodyPr lIns="108064" tIns="54032" rIns="108064" bIns="54032">
            <a:normAutofit/>
          </a:bodyPr>
          <a:lstStyle/>
          <a:p>
            <a:pPr marL="382588" indent="-238125" eaLnBrk="1" hangingPunct="1">
              <a:lnSpc>
                <a:spcPts val="3550"/>
              </a:lnSpc>
              <a:buFont typeface="Arial" pitchFamily="34" charset="0"/>
              <a:buNone/>
            </a:pPr>
            <a:r>
              <a:rPr lang="en-GB" altLang="en-US" sz="2900" b="1" dirty="0" smtClean="0"/>
              <a:t>5 Good practice steps to effective PSM</a:t>
            </a:r>
          </a:p>
          <a:p>
            <a:pPr marL="1073150" lvl="1" indent="-457200" eaLnBrk="1" hangingPunct="1">
              <a:lnSpc>
                <a:spcPts val="5000"/>
              </a:lnSpc>
              <a:buFont typeface="+mj-lt"/>
              <a:buAutoNum type="arabicPeriod"/>
            </a:pPr>
            <a:r>
              <a:rPr lang="en-GB" altLang="en-US" sz="2400" dirty="0" smtClean="0">
                <a:solidFill>
                  <a:schemeClr val="bg1">
                    <a:lumMod val="50000"/>
                  </a:schemeClr>
                </a:solidFill>
              </a:rPr>
              <a:t>EI </a:t>
            </a:r>
            <a:r>
              <a:rPr lang="en-GB" altLang="en-US" sz="2400" i="1" dirty="0" smtClean="0">
                <a:solidFill>
                  <a:schemeClr val="bg1">
                    <a:lumMod val="50000"/>
                  </a:schemeClr>
                </a:solidFill>
              </a:rPr>
              <a:t>PSM framework</a:t>
            </a:r>
            <a:r>
              <a:rPr lang="en-GB" altLang="en-US" sz="2400" dirty="0" smtClean="0">
                <a:solidFill>
                  <a:schemeClr val="bg1">
                    <a:lumMod val="50000"/>
                  </a:schemeClr>
                </a:solidFill>
              </a:rPr>
              <a:t> (PSMF)</a:t>
            </a:r>
          </a:p>
          <a:p>
            <a:pPr marL="1073150" lvl="1" indent="-457200" eaLnBrk="1" hangingPunct="1">
              <a:lnSpc>
                <a:spcPts val="5000"/>
              </a:lnSpc>
              <a:buFont typeface="+mj-lt"/>
              <a:buAutoNum type="arabicPeriod"/>
            </a:pPr>
            <a:r>
              <a:rPr lang="en-GB" altLang="en-US" sz="2400" dirty="0" smtClean="0"/>
              <a:t>EI Process Safety Survey (EIPSS)</a:t>
            </a:r>
            <a:endParaRPr lang="en-GB" altLang="en-US" sz="2000" dirty="0" smtClean="0"/>
          </a:p>
          <a:p>
            <a:pPr marL="1073150" lvl="1" indent="-457200" eaLnBrk="1" hangingPunct="1">
              <a:lnSpc>
                <a:spcPts val="5000"/>
              </a:lnSpc>
              <a:buFont typeface="+mj-lt"/>
              <a:buAutoNum type="arabicPeriod"/>
            </a:pPr>
            <a:r>
              <a:rPr lang="en-GB" altLang="en-US" sz="2400" dirty="0" smtClean="0">
                <a:solidFill>
                  <a:schemeClr val="bg1">
                    <a:lumMod val="50000"/>
                  </a:schemeClr>
                </a:solidFill>
              </a:rPr>
              <a:t>EI </a:t>
            </a:r>
            <a:r>
              <a:rPr lang="en-GB" altLang="en-US" sz="2400" i="1" dirty="0" smtClean="0">
                <a:solidFill>
                  <a:schemeClr val="bg1">
                    <a:lumMod val="50000"/>
                  </a:schemeClr>
                </a:solidFill>
              </a:rPr>
              <a:t>PSM guidelines</a:t>
            </a:r>
            <a:r>
              <a:rPr lang="en-GB" altLang="en-US" sz="2400" dirty="0" smtClean="0">
                <a:solidFill>
                  <a:schemeClr val="bg1">
                    <a:lumMod val="50000"/>
                  </a:schemeClr>
                </a:solidFill>
              </a:rPr>
              <a:t> (PSMG)</a:t>
            </a:r>
          </a:p>
          <a:p>
            <a:pPr marL="1073150" lvl="1" indent="-457200" eaLnBrk="1" hangingPunct="1">
              <a:lnSpc>
                <a:spcPts val="5000"/>
              </a:lnSpc>
              <a:buFont typeface="+mj-lt"/>
              <a:buAutoNum type="arabicPeriod"/>
            </a:pPr>
            <a:r>
              <a:rPr lang="en-GB" altLang="en-US" sz="2400" dirty="0" smtClean="0">
                <a:solidFill>
                  <a:schemeClr val="bg1">
                    <a:lumMod val="50000"/>
                  </a:schemeClr>
                </a:solidFill>
              </a:rPr>
              <a:t>Performance measures</a:t>
            </a:r>
            <a:endParaRPr lang="en-US" altLang="en-US" b="1" dirty="0" smtClean="0">
              <a:solidFill>
                <a:schemeClr val="bg1">
                  <a:lumMod val="50000"/>
                </a:schemeClr>
              </a:solidFill>
            </a:endParaRPr>
          </a:p>
          <a:p>
            <a:pPr marL="1073150" lvl="1" indent="-457200" eaLnBrk="1" hangingPunct="1">
              <a:lnSpc>
                <a:spcPts val="5000"/>
              </a:lnSpc>
              <a:buFont typeface="+mj-lt"/>
              <a:buAutoNum type="arabicPeriod"/>
            </a:pPr>
            <a:r>
              <a:rPr lang="en-US" altLang="en-US" sz="2400" dirty="0" smtClean="0">
                <a:solidFill>
                  <a:schemeClr val="bg1">
                    <a:lumMod val="50000"/>
                  </a:schemeClr>
                </a:solidFill>
              </a:rPr>
              <a:t>Competency profiles programme</a:t>
            </a:r>
            <a:endParaRPr lang="en-GB" altLang="en-US" sz="2400" dirty="0" smtClean="0">
              <a:solidFill>
                <a:schemeClr val="bg1">
                  <a:lumMod val="50000"/>
                </a:schemeClr>
              </a:solidFill>
            </a:endParaRPr>
          </a:p>
        </p:txBody>
      </p:sp>
      <p:grpSp>
        <p:nvGrpSpPr>
          <p:cNvPr id="11" name="Group 7"/>
          <p:cNvGrpSpPr>
            <a:grpSpLocks noChangeAspect="1"/>
          </p:cNvGrpSpPr>
          <p:nvPr/>
        </p:nvGrpSpPr>
        <p:grpSpPr bwMode="auto">
          <a:xfrm>
            <a:off x="5803900" y="3348854"/>
            <a:ext cx="1136650" cy="993775"/>
            <a:chOff x="7061180" y="2785492"/>
            <a:chExt cx="1615276" cy="1171043"/>
          </a:xfrm>
        </p:grpSpPr>
        <p:pic>
          <p:nvPicPr>
            <p:cNvPr id="12" name="Picture 2"/>
            <p:cNvPicPr>
              <a:picLocks noChangeAspect="1" noChangeArrowheads="1"/>
            </p:cNvPicPr>
            <p:nvPr/>
          </p:nvPicPr>
          <p:blipFill rotWithShape="1">
            <a:blip r:embed="rId4"/>
            <a:srcRect l="18818" t="11122" r="26404" b="50674"/>
            <a:stretch/>
          </p:blipFill>
          <p:spPr bwMode="auto">
            <a:xfrm>
              <a:off x="7061180" y="3419652"/>
              <a:ext cx="933972" cy="536883"/>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pic>
          <p:nvPicPr>
            <p:cNvPr id="13" name="Picture 3"/>
            <p:cNvPicPr>
              <a:picLocks noChangeAspect="1" noChangeArrowheads="1"/>
            </p:cNvPicPr>
            <p:nvPr/>
          </p:nvPicPr>
          <p:blipFill rotWithShape="1">
            <a:blip r:embed="rId5"/>
            <a:srcRect l="18960" t="50000" r="25982" b="11122"/>
            <a:stretch/>
          </p:blipFill>
          <p:spPr bwMode="auto">
            <a:xfrm>
              <a:off x="7746996" y="3212006"/>
              <a:ext cx="929460" cy="540626"/>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pic>
          <p:nvPicPr>
            <p:cNvPr id="14" name="Picture 2"/>
            <p:cNvPicPr>
              <a:picLocks noChangeAspect="1" noChangeArrowheads="1"/>
            </p:cNvPicPr>
            <p:nvPr/>
          </p:nvPicPr>
          <p:blipFill>
            <a:blip r:embed="rId6"/>
            <a:srcRect/>
            <a:stretch>
              <a:fillRect/>
            </a:stretch>
          </p:blipFill>
          <p:spPr bwMode="auto">
            <a:xfrm>
              <a:off x="7318361" y="2785492"/>
              <a:ext cx="924949" cy="536885"/>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grpSp>
      <p:grpSp>
        <p:nvGrpSpPr>
          <p:cNvPr id="15" name="Group 3"/>
          <p:cNvGrpSpPr>
            <a:grpSpLocks noChangeAspect="1"/>
          </p:cNvGrpSpPr>
          <p:nvPr/>
        </p:nvGrpSpPr>
        <p:grpSpPr bwMode="auto">
          <a:xfrm>
            <a:off x="7541821" y="2570162"/>
            <a:ext cx="920750" cy="898525"/>
            <a:chOff x="7668873" y="1582208"/>
            <a:chExt cx="1367623" cy="1275292"/>
          </a:xfrm>
        </p:grpSpPr>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8873" y="1582208"/>
              <a:ext cx="776969" cy="108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3168" y="1778233"/>
              <a:ext cx="733328" cy="107926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8"/>
          <p:cNvGrpSpPr>
            <a:grpSpLocks noChangeAspect="1"/>
          </p:cNvGrpSpPr>
          <p:nvPr/>
        </p:nvGrpSpPr>
        <p:grpSpPr bwMode="auto">
          <a:xfrm>
            <a:off x="4526478" y="3733267"/>
            <a:ext cx="1000125" cy="1057275"/>
            <a:chOff x="5293959" y="3505572"/>
            <a:chExt cx="1582297" cy="1532205"/>
          </a:xfrm>
        </p:grpSpPr>
        <p:pic>
          <p:nvPicPr>
            <p:cNvPr id="1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3959" y="3505572"/>
              <a:ext cx="783614" cy="1078986"/>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pic>
          <p:nvPicPr>
            <p:cNvPr id="2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58603" y="3728732"/>
              <a:ext cx="783614" cy="110199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5108" y="3935786"/>
              <a:ext cx="791148" cy="110199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3525" y="5172377"/>
            <a:ext cx="1093787"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26"/>
          <p:cNvGrpSpPr>
            <a:grpSpLocks/>
          </p:cNvGrpSpPr>
          <p:nvPr/>
        </p:nvGrpSpPr>
        <p:grpSpPr bwMode="auto">
          <a:xfrm>
            <a:off x="7110032" y="4088115"/>
            <a:ext cx="1909763" cy="1084262"/>
            <a:chOff x="4204" y="3177"/>
            <a:chExt cx="1203" cy="683"/>
          </a:xfrm>
        </p:grpSpPr>
        <p:pic>
          <p:nvPicPr>
            <p:cNvPr id="24" name="Picture 2"/>
            <p:cNvPicPr>
              <a:picLocks noChangeAspect="1" noChangeArrowheads="1"/>
            </p:cNvPicPr>
            <p:nvPr/>
          </p:nvPicPr>
          <p:blipFill>
            <a:blip r:embed="rId13"/>
            <a:srcRect/>
            <a:stretch>
              <a:fillRect/>
            </a:stretch>
          </p:blipFill>
          <p:spPr bwMode="auto">
            <a:xfrm>
              <a:off x="4204" y="3177"/>
              <a:ext cx="941" cy="47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pic>
        <p:pic>
          <p:nvPicPr>
            <p:cNvPr id="25" name="Picture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79" y="3385"/>
              <a:ext cx="628" cy="475"/>
            </a:xfrm>
            <a:prstGeom prst="rect">
              <a:avLst/>
            </a:prstGeom>
            <a:noFill/>
            <a:ln>
              <a:noFill/>
            </a:ln>
            <a:effectLst>
              <a:outerShdw dist="8980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 name="Rectangle 2"/>
          <p:cNvSpPr>
            <a:spLocks noChangeArrowheads="1"/>
          </p:cNvSpPr>
          <p:nvPr/>
        </p:nvSpPr>
        <p:spPr bwMode="auto">
          <a:xfrm>
            <a:off x="6461125" y="505497"/>
            <a:ext cx="2420689"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b="1" dirty="0" smtClean="0">
                <a:solidFill>
                  <a:schemeClr val="tx2"/>
                </a:solidFill>
              </a:rPr>
              <a:t>PRESENTATION </a:t>
            </a:r>
            <a:r>
              <a:rPr lang="en-GB" altLang="en-US" sz="1800" b="1" dirty="0">
                <a:solidFill>
                  <a:schemeClr val="tx2"/>
                </a:solidFill>
              </a:rPr>
              <a:t>TOPICS</a:t>
            </a:r>
          </a:p>
        </p:txBody>
      </p:sp>
      <p:sp>
        <p:nvSpPr>
          <p:cNvPr id="27"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16</a:t>
            </a:fld>
            <a:endParaRPr lang="en-GB" dirty="0"/>
          </a:p>
        </p:txBody>
      </p:sp>
    </p:spTree>
    <p:extLst>
      <p:ext uri="{BB962C8B-B14F-4D97-AF65-F5344CB8AC3E}">
        <p14:creationId xmlns:p14="http://schemas.microsoft.com/office/powerpoint/2010/main" val="9428776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2" name="Content Placeholder 2"/>
          <p:cNvSpPr txBox="1">
            <a:spLocks/>
          </p:cNvSpPr>
          <p:nvPr/>
        </p:nvSpPr>
        <p:spPr>
          <a:xfrm>
            <a:off x="234950" y="1282891"/>
            <a:ext cx="7640638" cy="4909930"/>
          </a:xfrm>
          <a:prstGeom prst="rect">
            <a:avLst/>
          </a:prstGeom>
        </p:spPr>
        <p:txBody>
          <a:bodyPr vert="horz" lIns="108064" tIns="54032" rIns="108064" bIns="54032" rtlCol="0">
            <a:noAutofit/>
          </a:bodyPr>
          <a:lstStyle>
            <a:lvl1pPr marL="268216" indent="-268216" algn="l" defTabSz="1072866" rtl="0" eaLnBrk="1" latinLnBrk="0" hangingPunct="1">
              <a:lnSpc>
                <a:spcPct val="90000"/>
              </a:lnSpc>
              <a:spcBef>
                <a:spcPts val="1173"/>
              </a:spcBef>
              <a:buFont typeface="Arial" panose="020B0604020202020204" pitchFamily="34" charset="0"/>
              <a:buChar char="•"/>
              <a:defRPr sz="3300" kern="1200">
                <a:solidFill>
                  <a:schemeClr val="tx1"/>
                </a:solidFill>
                <a:latin typeface="+mn-lt"/>
                <a:ea typeface="+mn-ea"/>
                <a:cs typeface="+mn-cs"/>
              </a:defRPr>
            </a:lvl1pPr>
            <a:lvl2pPr marL="804649" indent="-268216" algn="l" defTabSz="1072866" rtl="0" eaLnBrk="1" latinLnBrk="0" hangingPunct="1">
              <a:lnSpc>
                <a:spcPct val="90000"/>
              </a:lnSpc>
              <a:spcBef>
                <a:spcPts val="587"/>
              </a:spcBef>
              <a:buFont typeface="Arial" panose="020B0604020202020204" pitchFamily="34" charset="0"/>
              <a:buChar char="•"/>
              <a:defRPr sz="2800" kern="1200">
                <a:solidFill>
                  <a:schemeClr val="tx1"/>
                </a:solidFill>
                <a:latin typeface="+mn-lt"/>
                <a:ea typeface="+mn-ea"/>
                <a:cs typeface="+mn-cs"/>
              </a:defRPr>
            </a:lvl2pPr>
            <a:lvl3pPr marL="1341082" indent="-268216" algn="l" defTabSz="1072866" rtl="0" eaLnBrk="1" latinLnBrk="0" hangingPunct="1">
              <a:lnSpc>
                <a:spcPct val="90000"/>
              </a:lnSpc>
              <a:spcBef>
                <a:spcPts val="587"/>
              </a:spcBef>
              <a:buFont typeface="Arial" panose="020B0604020202020204" pitchFamily="34" charset="0"/>
              <a:buChar char="•"/>
              <a:defRPr sz="2300" kern="1200">
                <a:solidFill>
                  <a:schemeClr val="tx1"/>
                </a:solidFill>
                <a:latin typeface="+mn-lt"/>
                <a:ea typeface="+mn-ea"/>
                <a:cs typeface="+mn-cs"/>
              </a:defRPr>
            </a:lvl3pPr>
            <a:lvl4pPr marL="1877515"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4pPr>
            <a:lvl5pPr marL="2413947"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5pPr>
            <a:lvl6pPr marL="2950380"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6pPr>
            <a:lvl7pPr marL="3486813"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7pPr>
            <a:lvl8pPr marL="4023246"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8pPr>
            <a:lvl9pPr marL="4559678"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9pPr>
          </a:lstStyle>
          <a:p>
            <a:pPr marL="598488" lvl="2" indent="-342900"/>
            <a:r>
              <a:rPr lang="en-GB" altLang="en-US" sz="2400" dirty="0"/>
              <a:t>Online </a:t>
            </a:r>
            <a:r>
              <a:rPr lang="en-GB" altLang="en-US" sz="2400" dirty="0" smtClean="0"/>
              <a:t>EI Process Safety Survey (EIPSS) service run by EIPSS Ltd. with support of EI.</a:t>
            </a:r>
          </a:p>
          <a:p>
            <a:pPr marL="598488" lvl="2" indent="-342900"/>
            <a:r>
              <a:rPr lang="en-GB" altLang="en-US" sz="2400" dirty="0" smtClean="0"/>
              <a:t>Aligned to content of EI PSMF.</a:t>
            </a:r>
            <a:endParaRPr lang="en-GB" altLang="en-US" sz="2400" dirty="0"/>
          </a:p>
          <a:p>
            <a:pPr marL="598488" lvl="2" indent="-342900"/>
            <a:r>
              <a:rPr lang="en-GB" altLang="en-US" sz="2400" dirty="0" smtClean="0"/>
              <a:t>Much more than a ‘survey’ and provides: </a:t>
            </a:r>
          </a:p>
          <a:p>
            <a:pPr marL="1134921" lvl="3" indent="-342900"/>
            <a:r>
              <a:rPr lang="en-GB" altLang="en-US" sz="2000" dirty="0" smtClean="0"/>
              <a:t>Self-assessment of compliance with </a:t>
            </a:r>
            <a:r>
              <a:rPr lang="en-GB" altLang="en-US" sz="2000" dirty="0"/>
              <a:t>EI PSMF </a:t>
            </a:r>
            <a:r>
              <a:rPr lang="en-GB" altLang="en-US" sz="2000" dirty="0" smtClean="0"/>
              <a:t>Expectations.</a:t>
            </a:r>
          </a:p>
          <a:p>
            <a:pPr marL="1134921" lvl="3" indent="-342900"/>
            <a:r>
              <a:rPr lang="en-GB" altLang="en-US" sz="2000" dirty="0" smtClean="0"/>
              <a:t>Benchmarking against selectable internal peer groups.</a:t>
            </a:r>
          </a:p>
          <a:p>
            <a:pPr marL="1134921" lvl="3" indent="-342900"/>
            <a:r>
              <a:rPr lang="en-GB" altLang="en-US" sz="2000" dirty="0" smtClean="0"/>
              <a:t>Benchmarking against selectable industry sector and geographical peer groups.</a:t>
            </a:r>
          </a:p>
          <a:p>
            <a:pPr marL="1134921" lvl="3" indent="-342900"/>
            <a:r>
              <a:rPr lang="en-GB" altLang="en-US" sz="2000" dirty="0" smtClean="0"/>
              <a:t>Real time information.</a:t>
            </a:r>
          </a:p>
          <a:p>
            <a:pPr marL="598488" lvl="2" indent="-342900"/>
            <a:r>
              <a:rPr lang="en-GB" altLang="en-US" sz="2400" dirty="0" smtClean="0"/>
              <a:t>Participants can join at any time.</a:t>
            </a:r>
          </a:p>
          <a:p>
            <a:pPr marL="598488" lvl="2" indent="-342900"/>
            <a:r>
              <a:rPr lang="en-GB" altLang="en-US" sz="2400" dirty="0" smtClean="0"/>
              <a:t>Independent - Energy Institute.</a:t>
            </a:r>
          </a:p>
          <a:p>
            <a:pPr marL="598488" lvl="2" indent="-342900"/>
            <a:r>
              <a:rPr lang="en-GB" altLang="en-US" sz="2400" dirty="0" smtClean="0"/>
              <a:t>Anonymity assurance.</a:t>
            </a:r>
          </a:p>
          <a:p>
            <a:pPr marL="598488" lvl="2" indent="-342900"/>
            <a:r>
              <a:rPr lang="en-GB" altLang="en-US" sz="2400" dirty="0" smtClean="0"/>
              <a:t>Does not require EI Membership.</a:t>
            </a:r>
          </a:p>
        </p:txBody>
      </p:sp>
      <p:pic>
        <p:nvPicPr>
          <p:cNvPr id="13" name="Picture 2"/>
          <p:cNvPicPr>
            <a:picLocks noChangeAspect="1" noChangeArrowheads="1"/>
          </p:cNvPicPr>
          <p:nvPr/>
        </p:nvPicPr>
        <p:blipFill rotWithShape="1">
          <a:blip r:embed="rId4"/>
          <a:srcRect l="18818" t="11122" r="26404" b="50674"/>
          <a:stretch/>
        </p:blipFill>
        <p:spPr bwMode="auto">
          <a:xfrm>
            <a:off x="5227548" y="4564293"/>
            <a:ext cx="2105025" cy="1446213"/>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pic>
        <p:nvPicPr>
          <p:cNvPr id="14" name="Picture 3"/>
          <p:cNvPicPr>
            <a:picLocks noChangeAspect="1" noChangeArrowheads="1"/>
          </p:cNvPicPr>
          <p:nvPr/>
        </p:nvPicPr>
        <p:blipFill rotWithShape="1">
          <a:blip r:embed="rId5"/>
          <a:srcRect l="18960" t="50000" r="25982" b="11122"/>
          <a:stretch/>
        </p:blipFill>
        <p:spPr bwMode="auto">
          <a:xfrm>
            <a:off x="6588125" y="3939834"/>
            <a:ext cx="2089150" cy="1465262"/>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pic>
        <p:nvPicPr>
          <p:cNvPr id="15" name="Picture 2"/>
          <p:cNvPicPr>
            <a:picLocks noChangeAspect="1" noChangeArrowheads="1"/>
          </p:cNvPicPr>
          <p:nvPr/>
        </p:nvPicPr>
        <p:blipFill>
          <a:blip r:embed="rId6"/>
          <a:srcRect/>
          <a:stretch>
            <a:fillRect/>
          </a:stretch>
        </p:blipFill>
        <p:spPr bwMode="auto">
          <a:xfrm>
            <a:off x="7245670" y="1715685"/>
            <a:ext cx="1656850" cy="1150346"/>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sp>
        <p:nvSpPr>
          <p:cNvPr id="16" name="Rectangle 2"/>
          <p:cNvSpPr>
            <a:spLocks noChangeArrowheads="1"/>
          </p:cNvSpPr>
          <p:nvPr/>
        </p:nvSpPr>
        <p:spPr bwMode="auto">
          <a:xfrm>
            <a:off x="4157008" y="505497"/>
            <a:ext cx="4672893"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r>
              <a:rPr lang="en-GB" altLang="en-US" sz="1800" b="1" dirty="0">
                <a:solidFill>
                  <a:schemeClr val="tx2"/>
                </a:solidFill>
              </a:rPr>
              <a:t>STEP </a:t>
            </a:r>
            <a:r>
              <a:rPr lang="en-GB" altLang="en-US" sz="1800" b="1" dirty="0" smtClean="0">
                <a:solidFill>
                  <a:schemeClr val="tx2"/>
                </a:solidFill>
              </a:rPr>
              <a:t>2: EIPSS </a:t>
            </a:r>
            <a:r>
              <a:rPr lang="en-GB" altLang="en-US" sz="1800" b="1" dirty="0">
                <a:solidFill>
                  <a:schemeClr val="tx2"/>
                </a:solidFill>
              </a:rPr>
              <a:t>- EI PROCESS SAFETY SURVEY</a:t>
            </a:r>
          </a:p>
        </p:txBody>
      </p:sp>
      <p:sp>
        <p:nvSpPr>
          <p:cNvPr id="17"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17</a:t>
            </a:fld>
            <a:endParaRPr lang="en-GB" dirty="0"/>
          </a:p>
        </p:txBody>
      </p:sp>
    </p:spTree>
    <p:extLst>
      <p:ext uri="{BB962C8B-B14F-4D97-AF65-F5344CB8AC3E}">
        <p14:creationId xmlns:p14="http://schemas.microsoft.com/office/powerpoint/2010/main" val="124721204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2" name="Content Placeholder 2"/>
          <p:cNvSpPr txBox="1">
            <a:spLocks/>
          </p:cNvSpPr>
          <p:nvPr/>
        </p:nvSpPr>
        <p:spPr>
          <a:xfrm>
            <a:off x="444325" y="1378954"/>
            <a:ext cx="8229600" cy="4585117"/>
          </a:xfrm>
          <a:prstGeom prst="rect">
            <a:avLst/>
          </a:prstGeom>
        </p:spPr>
        <p:txBody>
          <a:bodyPr vert="horz" lIns="108064" tIns="54032" rIns="108064" bIns="54032" rtlCol="0">
            <a:noAutofit/>
          </a:bodyPr>
          <a:lstStyle>
            <a:lvl1pPr marL="268216" indent="-268216" algn="l" defTabSz="1072866" rtl="0" eaLnBrk="1" latinLnBrk="0" hangingPunct="1">
              <a:lnSpc>
                <a:spcPct val="90000"/>
              </a:lnSpc>
              <a:spcBef>
                <a:spcPts val="1173"/>
              </a:spcBef>
              <a:buFont typeface="Arial" panose="020B0604020202020204" pitchFamily="34" charset="0"/>
              <a:buChar char="•"/>
              <a:defRPr sz="3300" kern="1200">
                <a:solidFill>
                  <a:schemeClr val="tx1"/>
                </a:solidFill>
                <a:latin typeface="+mn-lt"/>
                <a:ea typeface="+mn-ea"/>
                <a:cs typeface="+mn-cs"/>
              </a:defRPr>
            </a:lvl1pPr>
            <a:lvl2pPr marL="804649" indent="-268216" algn="l" defTabSz="1072866" rtl="0" eaLnBrk="1" latinLnBrk="0" hangingPunct="1">
              <a:lnSpc>
                <a:spcPct val="90000"/>
              </a:lnSpc>
              <a:spcBef>
                <a:spcPts val="587"/>
              </a:spcBef>
              <a:buFont typeface="Arial" panose="020B0604020202020204" pitchFamily="34" charset="0"/>
              <a:buChar char="•"/>
              <a:defRPr sz="2800" kern="1200">
                <a:solidFill>
                  <a:schemeClr val="tx1"/>
                </a:solidFill>
                <a:latin typeface="+mn-lt"/>
                <a:ea typeface="+mn-ea"/>
                <a:cs typeface="+mn-cs"/>
              </a:defRPr>
            </a:lvl2pPr>
            <a:lvl3pPr marL="1341082" indent="-268216" algn="l" defTabSz="1072866" rtl="0" eaLnBrk="1" latinLnBrk="0" hangingPunct="1">
              <a:lnSpc>
                <a:spcPct val="90000"/>
              </a:lnSpc>
              <a:spcBef>
                <a:spcPts val="587"/>
              </a:spcBef>
              <a:buFont typeface="Arial" panose="020B0604020202020204" pitchFamily="34" charset="0"/>
              <a:buChar char="•"/>
              <a:defRPr sz="2300" kern="1200">
                <a:solidFill>
                  <a:schemeClr val="tx1"/>
                </a:solidFill>
                <a:latin typeface="+mn-lt"/>
                <a:ea typeface="+mn-ea"/>
                <a:cs typeface="+mn-cs"/>
              </a:defRPr>
            </a:lvl3pPr>
            <a:lvl4pPr marL="1877515"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4pPr>
            <a:lvl5pPr marL="2413947"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5pPr>
            <a:lvl6pPr marL="2950380"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6pPr>
            <a:lvl7pPr marL="3486813"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7pPr>
            <a:lvl8pPr marL="4023246"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8pPr>
            <a:lvl9pPr marL="4559678"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9pPr>
          </a:lstStyle>
          <a:p>
            <a:pPr marL="404813" indent="-404813">
              <a:spcBef>
                <a:spcPct val="15000"/>
              </a:spcBef>
              <a:spcAft>
                <a:spcPct val="20000"/>
              </a:spcAft>
            </a:pPr>
            <a:r>
              <a:rPr lang="en-US" altLang="en-US" sz="2400" dirty="0" smtClean="0"/>
              <a:t>EIPSS enables </a:t>
            </a:r>
            <a:r>
              <a:rPr lang="en-US" altLang="en-US" sz="2400" dirty="0"/>
              <a:t>senior executives and managers to:</a:t>
            </a:r>
          </a:p>
          <a:p>
            <a:pPr marL="884238" lvl="1" indent="-342900">
              <a:lnSpc>
                <a:spcPct val="100000"/>
              </a:lnSpc>
              <a:spcBef>
                <a:spcPts val="0"/>
              </a:spcBef>
              <a:spcAft>
                <a:spcPct val="20000"/>
              </a:spcAft>
              <a:buFont typeface="Calibri" panose="020F0502020204030204" pitchFamily="34" charset="0"/>
              <a:buChar char="–"/>
            </a:pPr>
            <a:r>
              <a:rPr lang="en-US" altLang="en-US" sz="2000" dirty="0"/>
              <a:t>Understand how likely they are to have ‘an incident free day tomorrow’.</a:t>
            </a:r>
          </a:p>
          <a:p>
            <a:pPr marL="884238" lvl="1" indent="-342900">
              <a:lnSpc>
                <a:spcPct val="100000"/>
              </a:lnSpc>
              <a:spcBef>
                <a:spcPts val="0"/>
              </a:spcBef>
              <a:spcAft>
                <a:spcPct val="20000"/>
              </a:spcAft>
              <a:buFont typeface="Calibri" panose="020F0502020204030204" pitchFamily="34" charset="0"/>
              <a:buChar char="–"/>
            </a:pPr>
            <a:r>
              <a:rPr lang="en-US" altLang="en-US" sz="2000" dirty="0" smtClean="0"/>
              <a:t>Have </a:t>
            </a:r>
            <a:r>
              <a:rPr lang="en-US" altLang="en-US" sz="2000" dirty="0"/>
              <a:t>a clear and consistent understanding of compliance and performance levels across their organisations on an absolute basis and relative to their peers. </a:t>
            </a:r>
          </a:p>
          <a:p>
            <a:pPr marL="884238" lvl="1" indent="-342900">
              <a:lnSpc>
                <a:spcPct val="100000"/>
              </a:lnSpc>
              <a:spcBef>
                <a:spcPts val="0"/>
              </a:spcBef>
              <a:spcAft>
                <a:spcPct val="20000"/>
              </a:spcAft>
              <a:buFont typeface="Calibri" panose="020F0502020204030204" pitchFamily="34" charset="0"/>
              <a:buChar char="–"/>
            </a:pPr>
            <a:r>
              <a:rPr lang="en-US" altLang="en-US" sz="2000" dirty="0" smtClean="0"/>
              <a:t>Identify </a:t>
            </a:r>
            <a:r>
              <a:rPr lang="en-US" altLang="en-US" sz="2000" dirty="0"/>
              <a:t>areas of strength and </a:t>
            </a:r>
            <a:r>
              <a:rPr lang="en-US" altLang="en-US" sz="2000" dirty="0" smtClean="0"/>
              <a:t>weakness vs. a </a:t>
            </a:r>
            <a:r>
              <a:rPr lang="en-US" altLang="en-US" sz="2000" dirty="0"/>
              <a:t>recognised framework</a:t>
            </a:r>
            <a:r>
              <a:rPr lang="en-US" altLang="en-US" sz="2000" dirty="0" smtClean="0"/>
              <a:t>.</a:t>
            </a:r>
            <a:endParaRPr lang="en-US" altLang="en-US" sz="2000" dirty="0"/>
          </a:p>
          <a:p>
            <a:pPr marL="884238" lvl="1" indent="-342900">
              <a:lnSpc>
                <a:spcPct val="100000"/>
              </a:lnSpc>
              <a:spcBef>
                <a:spcPts val="0"/>
              </a:spcBef>
              <a:spcAft>
                <a:spcPct val="20000"/>
              </a:spcAft>
              <a:buFont typeface="Calibri" panose="020F0502020204030204" pitchFamily="34" charset="0"/>
              <a:buChar char="–"/>
            </a:pPr>
            <a:r>
              <a:rPr lang="en-US" altLang="en-US" sz="2000" dirty="0" smtClean="0"/>
              <a:t>Have a robust basis for developing compliance/performance </a:t>
            </a:r>
            <a:r>
              <a:rPr lang="en-US" altLang="en-US" sz="2000" dirty="0"/>
              <a:t>improvement </a:t>
            </a:r>
            <a:r>
              <a:rPr lang="en-US" altLang="en-US" sz="2000" dirty="0" smtClean="0"/>
              <a:t>plans.</a:t>
            </a:r>
          </a:p>
          <a:p>
            <a:pPr marL="884238" lvl="1" indent="-342900">
              <a:lnSpc>
                <a:spcPct val="100000"/>
              </a:lnSpc>
              <a:spcBef>
                <a:spcPts val="0"/>
              </a:spcBef>
              <a:spcAft>
                <a:spcPct val="20000"/>
              </a:spcAft>
              <a:buFont typeface="Calibri" panose="020F0502020204030204" pitchFamily="34" charset="0"/>
              <a:buChar char="–"/>
            </a:pPr>
            <a:r>
              <a:rPr lang="en-US" altLang="en-US" sz="2000" dirty="0" smtClean="0"/>
              <a:t>Meet business challenges like:</a:t>
            </a:r>
            <a:endParaRPr lang="en-US" altLang="en-US" sz="2400" dirty="0" smtClean="0"/>
          </a:p>
          <a:p>
            <a:pPr marL="1420671" lvl="2" indent="-342900">
              <a:spcBef>
                <a:spcPct val="10000"/>
              </a:spcBef>
              <a:buFont typeface="Calibri" panose="020F0502020204030204" pitchFamily="34" charset="0"/>
              <a:buChar char="–"/>
            </a:pPr>
            <a:r>
              <a:rPr lang="en-US" altLang="en-US" sz="1800" dirty="0" smtClean="0"/>
              <a:t>Ageing assets.</a:t>
            </a:r>
          </a:p>
          <a:p>
            <a:pPr marL="1420671" lvl="2" indent="-342900">
              <a:spcBef>
                <a:spcPct val="10000"/>
              </a:spcBef>
              <a:buFont typeface="Calibri" panose="020F0502020204030204" pitchFamily="34" charset="0"/>
              <a:buChar char="–"/>
            </a:pPr>
            <a:r>
              <a:rPr lang="en-US" altLang="en-US" sz="1800" dirty="0"/>
              <a:t>Changing regimes (maintenance, etc</a:t>
            </a:r>
            <a:r>
              <a:rPr lang="en-US" altLang="en-US" sz="1800" dirty="0" smtClean="0"/>
              <a:t>.).</a:t>
            </a:r>
          </a:p>
          <a:p>
            <a:pPr marL="1420671" lvl="2" indent="-342900">
              <a:spcBef>
                <a:spcPct val="10000"/>
              </a:spcBef>
              <a:buFont typeface="Calibri" panose="020F0502020204030204" pitchFamily="34" charset="0"/>
              <a:buChar char="–"/>
            </a:pPr>
            <a:r>
              <a:rPr lang="en-US" altLang="en-US" sz="1800" dirty="0" smtClean="0"/>
              <a:t>Margin pressure. </a:t>
            </a:r>
          </a:p>
          <a:p>
            <a:pPr marL="1420671" lvl="2" indent="-342900">
              <a:spcBef>
                <a:spcPct val="10000"/>
              </a:spcBef>
              <a:buFont typeface="Calibri" panose="020F0502020204030204" pitchFamily="34" charset="0"/>
              <a:buChar char="–"/>
            </a:pPr>
            <a:r>
              <a:rPr lang="en-US" altLang="en-US" sz="1800" dirty="0" smtClean="0"/>
              <a:t>Merger and acquisition activity (seller and buyer side due diligence). </a:t>
            </a:r>
          </a:p>
        </p:txBody>
      </p:sp>
      <p:sp>
        <p:nvSpPr>
          <p:cNvPr id="13" name="Rectangle 2"/>
          <p:cNvSpPr>
            <a:spLocks noChangeArrowheads="1"/>
          </p:cNvSpPr>
          <p:nvPr/>
        </p:nvSpPr>
        <p:spPr bwMode="auto">
          <a:xfrm>
            <a:off x="5622878" y="505497"/>
            <a:ext cx="3299511" cy="49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r>
              <a:rPr lang="en-GB" altLang="en-US" sz="1800" b="1" dirty="0">
                <a:solidFill>
                  <a:schemeClr val="tx2"/>
                </a:solidFill>
              </a:rPr>
              <a:t>STEP 2: WHY EIPSS?</a:t>
            </a:r>
          </a:p>
        </p:txBody>
      </p:sp>
      <p:sp>
        <p:nvSpPr>
          <p:cNvPr id="14"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18</a:t>
            </a:fld>
            <a:endParaRPr lang="en-GB" dirty="0"/>
          </a:p>
        </p:txBody>
      </p:sp>
    </p:spTree>
    <p:extLst>
      <p:ext uri="{BB962C8B-B14F-4D97-AF65-F5344CB8AC3E}">
        <p14:creationId xmlns:p14="http://schemas.microsoft.com/office/powerpoint/2010/main" val="124721204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1" name="Content Placeholder 2"/>
          <p:cNvSpPr txBox="1">
            <a:spLocks/>
          </p:cNvSpPr>
          <p:nvPr/>
        </p:nvSpPr>
        <p:spPr>
          <a:xfrm>
            <a:off x="195487" y="1459739"/>
            <a:ext cx="8785225" cy="4538663"/>
          </a:xfrm>
          <a:prstGeom prst="rect">
            <a:avLst/>
          </a:prstGeom>
        </p:spPr>
        <p:txBody>
          <a:bodyPr vert="horz" lIns="108064" tIns="54032" rIns="108064" bIns="54032" rtlCol="0">
            <a:noAutofit/>
          </a:bodyPr>
          <a:lstStyle>
            <a:lvl1pPr marL="268216" indent="-268216" algn="l" defTabSz="1072866" rtl="0" eaLnBrk="1" latinLnBrk="0" hangingPunct="1">
              <a:lnSpc>
                <a:spcPct val="90000"/>
              </a:lnSpc>
              <a:spcBef>
                <a:spcPts val="1173"/>
              </a:spcBef>
              <a:buFont typeface="Arial" panose="020B0604020202020204" pitchFamily="34" charset="0"/>
              <a:buChar char="•"/>
              <a:defRPr sz="3300" kern="1200">
                <a:solidFill>
                  <a:schemeClr val="tx1"/>
                </a:solidFill>
                <a:latin typeface="+mn-lt"/>
                <a:ea typeface="+mn-ea"/>
                <a:cs typeface="+mn-cs"/>
              </a:defRPr>
            </a:lvl1pPr>
            <a:lvl2pPr marL="804649" indent="-268216" algn="l" defTabSz="1072866" rtl="0" eaLnBrk="1" latinLnBrk="0" hangingPunct="1">
              <a:lnSpc>
                <a:spcPct val="90000"/>
              </a:lnSpc>
              <a:spcBef>
                <a:spcPts val="587"/>
              </a:spcBef>
              <a:buFont typeface="Arial" panose="020B0604020202020204" pitchFamily="34" charset="0"/>
              <a:buChar char="•"/>
              <a:defRPr sz="2800" kern="1200">
                <a:solidFill>
                  <a:schemeClr val="tx1"/>
                </a:solidFill>
                <a:latin typeface="+mn-lt"/>
                <a:ea typeface="+mn-ea"/>
                <a:cs typeface="+mn-cs"/>
              </a:defRPr>
            </a:lvl2pPr>
            <a:lvl3pPr marL="1341082" indent="-268216" algn="l" defTabSz="1072866" rtl="0" eaLnBrk="1" latinLnBrk="0" hangingPunct="1">
              <a:lnSpc>
                <a:spcPct val="90000"/>
              </a:lnSpc>
              <a:spcBef>
                <a:spcPts val="587"/>
              </a:spcBef>
              <a:buFont typeface="Arial" panose="020B0604020202020204" pitchFamily="34" charset="0"/>
              <a:buChar char="•"/>
              <a:defRPr sz="2300" kern="1200">
                <a:solidFill>
                  <a:schemeClr val="tx1"/>
                </a:solidFill>
                <a:latin typeface="+mn-lt"/>
                <a:ea typeface="+mn-ea"/>
                <a:cs typeface="+mn-cs"/>
              </a:defRPr>
            </a:lvl3pPr>
            <a:lvl4pPr marL="1877515"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4pPr>
            <a:lvl5pPr marL="2413947"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5pPr>
            <a:lvl6pPr marL="2950380"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6pPr>
            <a:lvl7pPr marL="3486813"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7pPr>
            <a:lvl8pPr marL="4023246"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8pPr>
            <a:lvl9pPr marL="4559678"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9pPr>
          </a:lstStyle>
          <a:p>
            <a:pPr marL="650875" indent="-342900">
              <a:spcBef>
                <a:spcPct val="10000"/>
              </a:spcBef>
            </a:pPr>
            <a:r>
              <a:rPr lang="en-GB" sz="2400" dirty="0" smtClean="0"/>
              <a:t>EIPSS c</a:t>
            </a:r>
            <a:r>
              <a:rPr lang="en-GB" altLang="en-US" sz="2400" dirty="0" smtClean="0"/>
              <a:t>an </a:t>
            </a:r>
            <a:r>
              <a:rPr lang="en-GB" altLang="en-US" sz="2400" dirty="0"/>
              <a:t>be applied to:</a:t>
            </a:r>
          </a:p>
          <a:p>
            <a:pPr marL="1187308" lvl="2" indent="-342900">
              <a:spcBef>
                <a:spcPct val="10000"/>
              </a:spcBef>
            </a:pPr>
            <a:r>
              <a:rPr lang="en-GB" altLang="en-US" sz="2000" dirty="0"/>
              <a:t>Any region (geography)</a:t>
            </a:r>
          </a:p>
          <a:p>
            <a:pPr marL="1187308" lvl="2" indent="-342900">
              <a:spcBef>
                <a:spcPct val="10000"/>
              </a:spcBef>
            </a:pPr>
            <a:r>
              <a:rPr lang="en-GB" altLang="en-US" sz="2000" dirty="0"/>
              <a:t>Any industry </a:t>
            </a:r>
            <a:r>
              <a:rPr lang="en-GB" altLang="en-US" sz="2000" dirty="0" smtClean="0"/>
              <a:t>sector:</a:t>
            </a:r>
            <a:endParaRPr lang="en-GB" altLang="en-US" sz="2000" dirty="0"/>
          </a:p>
          <a:p>
            <a:pPr marL="1723740" lvl="4" indent="-342900">
              <a:spcBef>
                <a:spcPct val="10000"/>
              </a:spcBef>
            </a:pPr>
            <a:r>
              <a:rPr lang="en-GB" altLang="en-US" sz="1800" dirty="0"/>
              <a:t>Oil </a:t>
            </a:r>
            <a:r>
              <a:rPr lang="en-GB" altLang="en-US" sz="1800" dirty="0" smtClean="0"/>
              <a:t>and gas – </a:t>
            </a:r>
            <a:r>
              <a:rPr lang="en-GB" altLang="en-US" sz="1800" dirty="0"/>
              <a:t>E&amp;P through to filling stations</a:t>
            </a:r>
          </a:p>
          <a:p>
            <a:pPr marL="1723740" lvl="4" indent="-342900">
              <a:spcBef>
                <a:spcPct val="10000"/>
              </a:spcBef>
            </a:pPr>
            <a:r>
              <a:rPr lang="en-GB" altLang="en-US" sz="1800" dirty="0"/>
              <a:t>Chemical manufacturing and storage</a:t>
            </a:r>
          </a:p>
          <a:p>
            <a:pPr marL="1723740" lvl="4" indent="-342900">
              <a:spcBef>
                <a:spcPct val="10000"/>
              </a:spcBef>
            </a:pPr>
            <a:r>
              <a:rPr lang="en-GB" altLang="en-US" sz="1800" dirty="0"/>
              <a:t>Power – Generation through to distribution</a:t>
            </a:r>
          </a:p>
          <a:p>
            <a:pPr marL="650875" indent="-342900">
              <a:spcBef>
                <a:spcPct val="10000"/>
              </a:spcBef>
            </a:pPr>
            <a:r>
              <a:rPr lang="en-GB" altLang="en-US" sz="2400" dirty="0"/>
              <a:t>EIPSS </a:t>
            </a:r>
            <a:r>
              <a:rPr lang="en-GB" altLang="en-US" sz="2400" dirty="0" smtClean="0"/>
              <a:t>implementation/application</a:t>
            </a:r>
            <a:r>
              <a:rPr lang="en-GB" altLang="en-US" sz="2400" dirty="0"/>
              <a:t>:</a:t>
            </a:r>
          </a:p>
          <a:p>
            <a:pPr marL="1187308" lvl="3" indent="-342900">
              <a:spcBef>
                <a:spcPct val="10000"/>
              </a:spcBef>
            </a:pPr>
            <a:r>
              <a:rPr lang="en-GB" altLang="en-US" sz="2000" dirty="0" smtClean="0"/>
              <a:t>Agnostic </a:t>
            </a:r>
            <a:r>
              <a:rPr lang="en-GB" altLang="en-US" sz="2000" dirty="0"/>
              <a:t>to HS&amp;EMS being </a:t>
            </a:r>
            <a:r>
              <a:rPr lang="en-GB" altLang="en-US" sz="2000" dirty="0" smtClean="0"/>
              <a:t>used.</a:t>
            </a:r>
          </a:p>
          <a:p>
            <a:pPr marL="1187308" lvl="3" indent="-342900">
              <a:spcBef>
                <a:spcPct val="10000"/>
              </a:spcBef>
            </a:pPr>
            <a:r>
              <a:rPr lang="en-GB" altLang="en-US" sz="2000" dirty="0" smtClean="0"/>
              <a:t>Can be adapted to organisation criteria or regulator criteria (e.g. inspection programmes).</a:t>
            </a:r>
            <a:endParaRPr lang="en-GB" altLang="en-US" sz="2000" dirty="0"/>
          </a:p>
        </p:txBody>
      </p:sp>
      <p:sp>
        <p:nvSpPr>
          <p:cNvPr id="12" name="Rectangle 2"/>
          <p:cNvSpPr>
            <a:spLocks noChangeArrowheads="1"/>
          </p:cNvSpPr>
          <p:nvPr/>
        </p:nvSpPr>
        <p:spPr bwMode="auto">
          <a:xfrm>
            <a:off x="5308979" y="505497"/>
            <a:ext cx="3510379"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r>
              <a:rPr lang="en-GB" altLang="en-US" sz="1800" b="1" dirty="0">
                <a:solidFill>
                  <a:schemeClr val="tx2"/>
                </a:solidFill>
              </a:rPr>
              <a:t>STEP 2: EIPSS </a:t>
            </a:r>
            <a:r>
              <a:rPr lang="en-GB" altLang="en-US" sz="1800" b="1" dirty="0" smtClean="0">
                <a:solidFill>
                  <a:schemeClr val="tx2"/>
                </a:solidFill>
              </a:rPr>
              <a:t>APPLICATION</a:t>
            </a:r>
            <a:endParaRPr lang="en-GB" altLang="en-US" sz="1800" b="1" dirty="0">
              <a:solidFill>
                <a:schemeClr val="tx2"/>
              </a:solidFill>
            </a:endParaRPr>
          </a:p>
        </p:txBody>
      </p:sp>
      <p:sp>
        <p:nvSpPr>
          <p:cNvPr id="13"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19</a:t>
            </a:fld>
            <a:endParaRPr lang="en-GB" dirty="0"/>
          </a:p>
        </p:txBody>
      </p:sp>
    </p:spTree>
    <p:extLst>
      <p:ext uri="{BB962C8B-B14F-4D97-AF65-F5344CB8AC3E}">
        <p14:creationId xmlns:p14="http://schemas.microsoft.com/office/powerpoint/2010/main" val="12363809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2219" y="1110749"/>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496132"/>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p>
          <a:p>
            <a:pPr algn="r">
              <a:lnSpc>
                <a:spcPct val="60000"/>
              </a:lnSpc>
            </a:pPr>
            <a:endParaRPr lang="en-GB" b="1" dirty="0">
              <a:solidFill>
                <a:schemeClr val="tx2">
                  <a:lumMod val="75000"/>
                </a:schemeClr>
              </a:solidFill>
            </a:endParaRPr>
          </a:p>
        </p:txBody>
      </p:sp>
      <p:sp>
        <p:nvSpPr>
          <p:cNvPr id="2" name="TextBox 1"/>
          <p:cNvSpPr txBox="1"/>
          <p:nvPr/>
        </p:nvSpPr>
        <p:spPr>
          <a:xfrm>
            <a:off x="3922271" y="3573941"/>
            <a:ext cx="216734" cy="431499"/>
          </a:xfrm>
          <a:prstGeom prst="rect">
            <a:avLst/>
          </a:prstGeom>
          <a:noFill/>
        </p:spPr>
        <p:txBody>
          <a:bodyPr wrap="none" lIns="107287" tIns="53643" rIns="107287" bIns="53643" rtlCol="0">
            <a:spAutoFit/>
          </a:bodyPr>
          <a:lstStyle/>
          <a:p>
            <a:endParaRPr lang="en-US" dirty="0"/>
          </a:p>
        </p:txBody>
      </p:sp>
      <p:graphicFrame>
        <p:nvGraphicFramePr>
          <p:cNvPr id="11" name="Diagram 10"/>
          <p:cNvGraphicFramePr/>
          <p:nvPr>
            <p:extLst>
              <p:ext uri="{D42A27DB-BD31-4B8C-83A1-F6EECF244321}">
                <p14:modId xmlns:p14="http://schemas.microsoft.com/office/powerpoint/2010/main" val="106784645"/>
              </p:ext>
            </p:extLst>
          </p:nvPr>
        </p:nvGraphicFramePr>
        <p:xfrm>
          <a:off x="7577928" y="3491716"/>
          <a:ext cx="1296549" cy="3693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Rectangle 11"/>
          <p:cNvSpPr/>
          <p:nvPr/>
        </p:nvSpPr>
        <p:spPr>
          <a:xfrm>
            <a:off x="2975295" y="2812286"/>
            <a:ext cx="3157403" cy="369332"/>
          </a:xfrm>
          <a:prstGeom prst="rect">
            <a:avLst/>
          </a:prstGeom>
        </p:spPr>
        <p:txBody>
          <a:bodyPr wrap="none">
            <a:spAutoFit/>
          </a:bodyPr>
          <a:lstStyle/>
          <a:p>
            <a:r>
              <a:rPr lang="en-GB" b="1" dirty="0">
                <a:solidFill>
                  <a:schemeClr val="bg1"/>
                </a:solidFill>
              </a:rPr>
              <a:t>EI: Sharing energy knowledge…</a:t>
            </a:r>
          </a:p>
        </p:txBody>
      </p:sp>
      <p:sp>
        <p:nvSpPr>
          <p:cNvPr id="13" name="Freeform 12"/>
          <p:cNvSpPr/>
          <p:nvPr/>
        </p:nvSpPr>
        <p:spPr>
          <a:xfrm>
            <a:off x="3473637" y="2705745"/>
            <a:ext cx="1656000" cy="1656000"/>
          </a:xfrm>
          <a:custGeom>
            <a:avLst/>
            <a:gdLst>
              <a:gd name="connsiteX0" fmla="*/ 1203111 w 1602651"/>
              <a:gd name="connsiteY0" fmla="*/ 396549 h 1565689"/>
              <a:gd name="connsiteX1" fmla="*/ 1433071 w 1602651"/>
              <a:gd name="connsiteY1" fmla="*/ 323595 h 1565689"/>
              <a:gd name="connsiteX2" fmla="*/ 1521417 w 1602651"/>
              <a:gd name="connsiteY2" fmla="*/ 471623 h 1565689"/>
              <a:gd name="connsiteX3" fmla="*/ 1348042 w 1602651"/>
              <a:gd name="connsiteY3" fmla="*/ 639387 h 1565689"/>
              <a:gd name="connsiteX4" fmla="*/ 1348042 w 1602651"/>
              <a:gd name="connsiteY4" fmla="*/ 926301 h 1565689"/>
              <a:gd name="connsiteX5" fmla="*/ 1521417 w 1602651"/>
              <a:gd name="connsiteY5" fmla="*/ 1094066 h 1565689"/>
              <a:gd name="connsiteX6" fmla="*/ 1433071 w 1602651"/>
              <a:gd name="connsiteY6" fmla="*/ 1242094 h 1565689"/>
              <a:gd name="connsiteX7" fmla="*/ 1203111 w 1602651"/>
              <a:gd name="connsiteY7" fmla="*/ 1169140 h 1565689"/>
              <a:gd name="connsiteX8" fmla="*/ 946256 w 1602651"/>
              <a:gd name="connsiteY8" fmla="*/ 1312597 h 1565689"/>
              <a:gd name="connsiteX9" fmla="*/ 891050 w 1602651"/>
              <a:gd name="connsiteY9" fmla="*/ 1547450 h 1565689"/>
              <a:gd name="connsiteX10" fmla="*/ 711601 w 1602651"/>
              <a:gd name="connsiteY10" fmla="*/ 1547450 h 1565689"/>
              <a:gd name="connsiteX11" fmla="*/ 656394 w 1602651"/>
              <a:gd name="connsiteY11" fmla="*/ 1312597 h 1565689"/>
              <a:gd name="connsiteX12" fmla="*/ 399539 w 1602651"/>
              <a:gd name="connsiteY12" fmla="*/ 1169140 h 1565689"/>
              <a:gd name="connsiteX13" fmla="*/ 169580 w 1602651"/>
              <a:gd name="connsiteY13" fmla="*/ 1242094 h 1565689"/>
              <a:gd name="connsiteX14" fmla="*/ 81234 w 1602651"/>
              <a:gd name="connsiteY14" fmla="*/ 1094066 h 1565689"/>
              <a:gd name="connsiteX15" fmla="*/ 254609 w 1602651"/>
              <a:gd name="connsiteY15" fmla="*/ 926302 h 1565689"/>
              <a:gd name="connsiteX16" fmla="*/ 254609 w 1602651"/>
              <a:gd name="connsiteY16" fmla="*/ 639388 h 1565689"/>
              <a:gd name="connsiteX17" fmla="*/ 81234 w 1602651"/>
              <a:gd name="connsiteY17" fmla="*/ 471623 h 1565689"/>
              <a:gd name="connsiteX18" fmla="*/ 169580 w 1602651"/>
              <a:gd name="connsiteY18" fmla="*/ 323595 h 1565689"/>
              <a:gd name="connsiteX19" fmla="*/ 399540 w 1602651"/>
              <a:gd name="connsiteY19" fmla="*/ 396549 h 1565689"/>
              <a:gd name="connsiteX20" fmla="*/ 656395 w 1602651"/>
              <a:gd name="connsiteY20" fmla="*/ 253092 h 1565689"/>
              <a:gd name="connsiteX21" fmla="*/ 711601 w 1602651"/>
              <a:gd name="connsiteY21" fmla="*/ 18239 h 1565689"/>
              <a:gd name="connsiteX22" fmla="*/ 891050 w 1602651"/>
              <a:gd name="connsiteY22" fmla="*/ 18239 h 1565689"/>
              <a:gd name="connsiteX23" fmla="*/ 946257 w 1602651"/>
              <a:gd name="connsiteY23" fmla="*/ 253092 h 1565689"/>
              <a:gd name="connsiteX24" fmla="*/ 1203112 w 1602651"/>
              <a:gd name="connsiteY24" fmla="*/ 396549 h 1565689"/>
              <a:gd name="connsiteX25" fmla="*/ 1203111 w 1602651"/>
              <a:gd name="connsiteY25" fmla="*/ 396549 h 156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2651" h="1565689">
                <a:moveTo>
                  <a:pt x="1203111" y="396549"/>
                </a:moveTo>
                <a:lnTo>
                  <a:pt x="1433071" y="323595"/>
                </a:lnTo>
                <a:lnTo>
                  <a:pt x="1521417" y="471623"/>
                </a:lnTo>
                <a:lnTo>
                  <a:pt x="1348042" y="639387"/>
                </a:lnTo>
                <a:cubicBezTo>
                  <a:pt x="1374382" y="733328"/>
                  <a:pt x="1374382" y="832360"/>
                  <a:pt x="1348042" y="926301"/>
                </a:cubicBezTo>
                <a:lnTo>
                  <a:pt x="1521417" y="1094066"/>
                </a:lnTo>
                <a:lnTo>
                  <a:pt x="1433071" y="1242094"/>
                </a:lnTo>
                <a:lnTo>
                  <a:pt x="1203111" y="1169140"/>
                </a:lnTo>
                <a:cubicBezTo>
                  <a:pt x="1132182" y="1238178"/>
                  <a:pt x="1043525" y="1287694"/>
                  <a:pt x="946256" y="1312597"/>
                </a:cubicBezTo>
                <a:lnTo>
                  <a:pt x="891050" y="1547450"/>
                </a:lnTo>
                <a:lnTo>
                  <a:pt x="711601" y="1547450"/>
                </a:lnTo>
                <a:lnTo>
                  <a:pt x="656394" y="1312597"/>
                </a:lnTo>
                <a:cubicBezTo>
                  <a:pt x="559125" y="1287694"/>
                  <a:pt x="470468" y="1238178"/>
                  <a:pt x="399539" y="1169140"/>
                </a:cubicBezTo>
                <a:lnTo>
                  <a:pt x="169580" y="1242094"/>
                </a:lnTo>
                <a:lnTo>
                  <a:pt x="81234" y="1094066"/>
                </a:lnTo>
                <a:lnTo>
                  <a:pt x="254609" y="926302"/>
                </a:lnTo>
                <a:cubicBezTo>
                  <a:pt x="228269" y="832361"/>
                  <a:pt x="228269" y="733329"/>
                  <a:pt x="254609" y="639388"/>
                </a:cubicBezTo>
                <a:lnTo>
                  <a:pt x="81234" y="471623"/>
                </a:lnTo>
                <a:lnTo>
                  <a:pt x="169580" y="323595"/>
                </a:lnTo>
                <a:lnTo>
                  <a:pt x="399540" y="396549"/>
                </a:lnTo>
                <a:cubicBezTo>
                  <a:pt x="470469" y="327511"/>
                  <a:pt x="559126" y="277995"/>
                  <a:pt x="656395" y="253092"/>
                </a:cubicBezTo>
                <a:lnTo>
                  <a:pt x="711601" y="18239"/>
                </a:lnTo>
                <a:lnTo>
                  <a:pt x="891050" y="18239"/>
                </a:lnTo>
                <a:lnTo>
                  <a:pt x="946257" y="253092"/>
                </a:lnTo>
                <a:cubicBezTo>
                  <a:pt x="1043526" y="277995"/>
                  <a:pt x="1132183" y="327511"/>
                  <a:pt x="1203112" y="396549"/>
                </a:cubicBezTo>
                <a:lnTo>
                  <a:pt x="1203111" y="396549"/>
                </a:lnTo>
                <a:close/>
              </a:path>
            </a:pathLst>
          </a:custGeom>
          <a:solidFill>
            <a:schemeClr val="accent2"/>
          </a:solidFill>
          <a:effectLst>
            <a:outerShdw blurRad="57150" dist="19050" dir="5400000" algn="ctr" rotWithShape="0">
              <a:srgbClr val="000000">
                <a:alpha val="63000"/>
              </a:srgbClr>
            </a:outerShdw>
            <a:softEdge rad="12700"/>
          </a:effectLst>
          <a:scene3d>
            <a:camera prst="orthographicFront"/>
            <a:lightRig rig="chilly" dir="t"/>
          </a:scene3d>
          <a:sp3d prstMaterial="translucentPowder">
            <a:bevelT w="127000" h="25400" prst="softRound"/>
          </a:sp3d>
        </p:spPr>
        <p:style>
          <a:lnRef idx="0">
            <a:schemeClr val="accent6"/>
          </a:lnRef>
          <a:fillRef idx="3">
            <a:schemeClr val="accent6"/>
          </a:fillRef>
          <a:effectRef idx="3">
            <a:schemeClr val="accent6"/>
          </a:effectRef>
          <a:fontRef idx="minor">
            <a:schemeClr val="lt1"/>
          </a:fontRef>
        </p:style>
        <p:txBody>
          <a:bodyPr spcFirstLastPara="0" vert="horz" wrap="square" lIns="422400" tIns="419409" rIns="422400" bIns="419409" numCol="1" spcCol="1270" anchor="ctr" anchorCtr="0">
            <a:noAutofit/>
          </a:bodyPr>
          <a:lstStyle/>
          <a:p>
            <a:pPr lvl="0" algn="ctr" defTabSz="800100" rtl="0">
              <a:lnSpc>
                <a:spcPct val="90000"/>
              </a:lnSpc>
              <a:spcBef>
                <a:spcPct val="0"/>
              </a:spcBef>
              <a:spcAft>
                <a:spcPct val="35000"/>
              </a:spcAft>
            </a:pPr>
            <a:endParaRPr lang="en-GB" sz="1800" kern="1200" dirty="0"/>
          </a:p>
        </p:txBody>
      </p:sp>
      <p:sp>
        <p:nvSpPr>
          <p:cNvPr id="14" name="Shape 13"/>
          <p:cNvSpPr/>
          <p:nvPr/>
        </p:nvSpPr>
        <p:spPr>
          <a:xfrm rot="2700000">
            <a:off x="4898975" y="2612557"/>
            <a:ext cx="2159999" cy="2160000"/>
          </a:xfrm>
          <a:prstGeom prst="gear9">
            <a:avLst/>
          </a:prstGeom>
          <a:scene3d>
            <a:camera prst="orthographicFront"/>
            <a:lightRig rig="chilly" dir="t"/>
          </a:scene3d>
          <a:sp3d prstMaterial="translucentPowder">
            <a:bevelT w="127000" h="25400" prst="softRound"/>
          </a:sp3d>
        </p:spPr>
        <p:style>
          <a:lnRef idx="0">
            <a:schemeClr val="accent1"/>
          </a:lnRef>
          <a:fillRef idx="3">
            <a:schemeClr val="accent1"/>
          </a:fillRef>
          <a:effectRef idx="3">
            <a:schemeClr val="accent1"/>
          </a:effectRef>
          <a:fontRef idx="minor">
            <a:schemeClr val="lt1"/>
          </a:fontRef>
        </p:style>
      </p:sp>
      <p:sp>
        <p:nvSpPr>
          <p:cNvPr id="15" name="Shape 4"/>
          <p:cNvSpPr/>
          <p:nvPr/>
        </p:nvSpPr>
        <p:spPr>
          <a:xfrm>
            <a:off x="5271688" y="3071059"/>
            <a:ext cx="1363384" cy="1110285"/>
          </a:xfrm>
          <a:prstGeom prst="rect">
            <a:avLst/>
          </a:prstGeom>
          <a:scene3d>
            <a:camera prst="orthographicFront"/>
            <a:lightRig rig="chilly" dir="t"/>
          </a:scene3d>
          <a:sp3d/>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en-GB" sz="1800" kern="1200" dirty="0" smtClean="0"/>
              <a:t>Learned Society</a:t>
            </a:r>
            <a:endParaRPr lang="en-GB" sz="1800" kern="1200" dirty="0"/>
          </a:p>
        </p:txBody>
      </p:sp>
      <p:sp>
        <p:nvSpPr>
          <p:cNvPr id="16" name="Shape 15"/>
          <p:cNvSpPr/>
          <p:nvPr/>
        </p:nvSpPr>
        <p:spPr>
          <a:xfrm rot="300000">
            <a:off x="1529661" y="2621240"/>
            <a:ext cx="2160000" cy="2160000"/>
          </a:xfrm>
          <a:prstGeom prst="gear9">
            <a:avLst/>
          </a:prstGeom>
          <a:scene3d>
            <a:camera prst="orthographicFront"/>
            <a:lightRig rig="chilly" dir="t"/>
          </a:scene3d>
          <a:sp3d prstMaterial="translucentPowder">
            <a:bevelT w="127000" h="25400" prst="softRound"/>
          </a:sp3d>
        </p:spPr>
        <p:style>
          <a:lnRef idx="0">
            <a:schemeClr val="accent1"/>
          </a:lnRef>
          <a:fillRef idx="3">
            <a:schemeClr val="accent1"/>
          </a:fillRef>
          <a:effectRef idx="3">
            <a:schemeClr val="accent1"/>
          </a:effectRef>
          <a:fontRef idx="minor">
            <a:schemeClr val="lt1"/>
          </a:fontRef>
        </p:style>
      </p:sp>
      <p:sp>
        <p:nvSpPr>
          <p:cNvPr id="17" name="Shape 4"/>
          <p:cNvSpPr/>
          <p:nvPr/>
        </p:nvSpPr>
        <p:spPr>
          <a:xfrm>
            <a:off x="1928906" y="3071059"/>
            <a:ext cx="1400955" cy="1161533"/>
          </a:xfrm>
          <a:prstGeom prst="rect">
            <a:avLst/>
          </a:prstGeom>
          <a:scene3d>
            <a:camera prst="orthographicFront"/>
            <a:lightRig rig="chilly" dir="t"/>
          </a:scene3d>
          <a:sp3d/>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en-GB" sz="1800" kern="1200" dirty="0" smtClean="0"/>
              <a:t>Membership Organisation</a:t>
            </a:r>
            <a:endParaRPr lang="en-GB" sz="1800" kern="1200" dirty="0"/>
          </a:p>
        </p:txBody>
      </p:sp>
      <p:sp>
        <p:nvSpPr>
          <p:cNvPr id="18" name="TextBox 17"/>
          <p:cNvSpPr txBox="1"/>
          <p:nvPr/>
        </p:nvSpPr>
        <p:spPr>
          <a:xfrm>
            <a:off x="3704145" y="2128838"/>
            <a:ext cx="1128899" cy="338554"/>
          </a:xfrm>
          <a:prstGeom prst="rect">
            <a:avLst/>
          </a:prstGeom>
          <a:noFill/>
        </p:spPr>
        <p:txBody>
          <a:bodyPr wrap="none" rtlCol="0">
            <a:spAutoFit/>
          </a:bodyPr>
          <a:lstStyle/>
          <a:p>
            <a:r>
              <a:rPr lang="en-GB"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Knowledge</a:t>
            </a:r>
            <a:endParaRPr lang="en-GB" sz="1600" dirty="0"/>
          </a:p>
        </p:txBody>
      </p:sp>
      <p:sp>
        <p:nvSpPr>
          <p:cNvPr id="19" name="TextBox 18"/>
          <p:cNvSpPr txBox="1"/>
          <p:nvPr/>
        </p:nvSpPr>
        <p:spPr>
          <a:xfrm>
            <a:off x="3718508" y="4644391"/>
            <a:ext cx="1119281" cy="338554"/>
          </a:xfrm>
          <a:prstGeom prst="rect">
            <a:avLst/>
          </a:prstGeom>
          <a:noFill/>
        </p:spPr>
        <p:txBody>
          <a:bodyPr wrap="none" rtlCol="0">
            <a:spAutoFit/>
          </a:bodyPr>
          <a:lstStyle/>
          <a:p>
            <a:r>
              <a:rPr lang="en-GB"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Facilitation</a:t>
            </a:r>
            <a:endParaRPr lang="en-GB"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graphicFrame>
        <p:nvGraphicFramePr>
          <p:cNvPr id="20" name="Diagram 19"/>
          <p:cNvGraphicFramePr/>
          <p:nvPr>
            <p:extLst>
              <p:ext uri="{D42A27DB-BD31-4B8C-83A1-F6EECF244321}">
                <p14:modId xmlns:p14="http://schemas.microsoft.com/office/powerpoint/2010/main" val="4155462328"/>
              </p:ext>
            </p:extLst>
          </p:nvPr>
        </p:nvGraphicFramePr>
        <p:xfrm>
          <a:off x="820465" y="2051556"/>
          <a:ext cx="1141244" cy="36933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21" name="Diagram 20"/>
          <p:cNvGraphicFramePr/>
          <p:nvPr>
            <p:extLst>
              <p:ext uri="{D42A27DB-BD31-4B8C-83A1-F6EECF244321}">
                <p14:modId xmlns:p14="http://schemas.microsoft.com/office/powerpoint/2010/main" val="3561848777"/>
              </p:ext>
            </p:extLst>
          </p:nvPr>
        </p:nvGraphicFramePr>
        <p:xfrm>
          <a:off x="79497" y="3570467"/>
          <a:ext cx="1162132" cy="36933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22" name="Diagram 21"/>
          <p:cNvGraphicFramePr/>
          <p:nvPr>
            <p:extLst>
              <p:ext uri="{D42A27DB-BD31-4B8C-83A1-F6EECF244321}">
                <p14:modId xmlns:p14="http://schemas.microsoft.com/office/powerpoint/2010/main" val="1524298853"/>
              </p:ext>
            </p:extLst>
          </p:nvPr>
        </p:nvGraphicFramePr>
        <p:xfrm>
          <a:off x="403255" y="5219908"/>
          <a:ext cx="2206406" cy="36933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23" name="Diagram 22"/>
          <p:cNvGraphicFramePr/>
          <p:nvPr>
            <p:extLst>
              <p:ext uri="{D42A27DB-BD31-4B8C-83A1-F6EECF244321}">
                <p14:modId xmlns:p14="http://schemas.microsoft.com/office/powerpoint/2010/main" val="976778190"/>
              </p:ext>
            </p:extLst>
          </p:nvPr>
        </p:nvGraphicFramePr>
        <p:xfrm>
          <a:off x="6426205" y="1979548"/>
          <a:ext cx="1296144" cy="369332"/>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24" name="Diagram 23"/>
          <p:cNvGraphicFramePr/>
          <p:nvPr>
            <p:extLst>
              <p:ext uri="{D42A27DB-BD31-4B8C-83A1-F6EECF244321}">
                <p14:modId xmlns:p14="http://schemas.microsoft.com/office/powerpoint/2010/main" val="4172468759"/>
              </p:ext>
            </p:extLst>
          </p:nvPr>
        </p:nvGraphicFramePr>
        <p:xfrm>
          <a:off x="7577928" y="3491716"/>
          <a:ext cx="1296549" cy="369332"/>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aphicFrame>
        <p:nvGraphicFramePr>
          <p:cNvPr id="25" name="Diagram 24"/>
          <p:cNvGraphicFramePr/>
          <p:nvPr>
            <p:extLst>
              <p:ext uri="{D42A27DB-BD31-4B8C-83A1-F6EECF244321}">
                <p14:modId xmlns:p14="http://schemas.microsoft.com/office/powerpoint/2010/main" val="1681872310"/>
              </p:ext>
            </p:extLst>
          </p:nvPr>
        </p:nvGraphicFramePr>
        <p:xfrm>
          <a:off x="6581281" y="5075892"/>
          <a:ext cx="1789140" cy="369332"/>
        </p:xfrm>
        <a:graphic>
          <a:graphicData uri="http://schemas.openxmlformats.org/drawingml/2006/diagram">
            <dgm:relIds xmlns:dgm="http://schemas.openxmlformats.org/drawingml/2006/diagram" xmlns:r="http://schemas.openxmlformats.org/officeDocument/2006/relationships" r:dm="rId34" r:lo="rId35" r:qs="rId36" r:cs="rId37"/>
          </a:graphicData>
        </a:graphic>
      </p:graphicFrame>
      <p:sp>
        <p:nvSpPr>
          <p:cNvPr id="26" name="Circular Arrow 25"/>
          <p:cNvSpPr/>
          <p:nvPr/>
        </p:nvSpPr>
        <p:spPr>
          <a:xfrm rot="3567207">
            <a:off x="6624298" y="4198312"/>
            <a:ext cx="856938" cy="714806"/>
          </a:xfrm>
          <a:prstGeom prst="circularArrow">
            <a:avLst>
              <a:gd name="adj1" fmla="val 12500"/>
              <a:gd name="adj2" fmla="val 1142319"/>
              <a:gd name="adj3" fmla="val 20457681"/>
              <a:gd name="adj4" fmla="val 14220369"/>
              <a:gd name="adj5" fmla="val 12500"/>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tx1"/>
              </a:solidFill>
            </a:endParaRPr>
          </a:p>
        </p:txBody>
      </p:sp>
      <p:sp>
        <p:nvSpPr>
          <p:cNvPr id="27" name="Circular Arrow 26"/>
          <p:cNvSpPr/>
          <p:nvPr/>
        </p:nvSpPr>
        <p:spPr>
          <a:xfrm rot="17732044">
            <a:off x="5706574" y="2170879"/>
            <a:ext cx="856938" cy="714806"/>
          </a:xfrm>
          <a:prstGeom prst="circularArrow">
            <a:avLst>
              <a:gd name="adj1" fmla="val 12500"/>
              <a:gd name="adj2" fmla="val 1142319"/>
              <a:gd name="adj3" fmla="val 20457681"/>
              <a:gd name="adj4" fmla="val 14220369"/>
              <a:gd name="adj5" fmla="val 12500"/>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tx1"/>
              </a:solidFill>
            </a:endParaRPr>
          </a:p>
        </p:txBody>
      </p:sp>
      <p:sp>
        <p:nvSpPr>
          <p:cNvPr id="28" name="Circular Arrow 27"/>
          <p:cNvSpPr/>
          <p:nvPr/>
        </p:nvSpPr>
        <p:spPr>
          <a:xfrm rot="307755">
            <a:off x="6744475" y="3060717"/>
            <a:ext cx="856938" cy="714806"/>
          </a:xfrm>
          <a:prstGeom prst="circularArrow">
            <a:avLst>
              <a:gd name="adj1" fmla="val 12500"/>
              <a:gd name="adj2" fmla="val 1142319"/>
              <a:gd name="adj3" fmla="val 20457681"/>
              <a:gd name="adj4" fmla="val 14220369"/>
              <a:gd name="adj5" fmla="val 12500"/>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tx1"/>
              </a:solidFill>
            </a:endParaRPr>
          </a:p>
        </p:txBody>
      </p:sp>
      <p:sp>
        <p:nvSpPr>
          <p:cNvPr id="29" name="Circular Arrow 28"/>
          <p:cNvSpPr/>
          <p:nvPr/>
        </p:nvSpPr>
        <p:spPr>
          <a:xfrm rot="4156154" flipH="1">
            <a:off x="1921923" y="2142255"/>
            <a:ext cx="866708" cy="714806"/>
          </a:xfrm>
          <a:prstGeom prst="circularArrow">
            <a:avLst>
              <a:gd name="adj1" fmla="val 12500"/>
              <a:gd name="adj2" fmla="val 1142319"/>
              <a:gd name="adj3" fmla="val 20457681"/>
              <a:gd name="adj4" fmla="val 14220369"/>
              <a:gd name="adj5" fmla="val 12500"/>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tx1"/>
              </a:solidFill>
            </a:endParaRPr>
          </a:p>
        </p:txBody>
      </p:sp>
      <p:sp>
        <p:nvSpPr>
          <p:cNvPr id="30" name="Circular Arrow 29"/>
          <p:cNvSpPr/>
          <p:nvPr/>
        </p:nvSpPr>
        <p:spPr>
          <a:xfrm rot="863418" flipH="1">
            <a:off x="925681" y="3060717"/>
            <a:ext cx="866708" cy="714806"/>
          </a:xfrm>
          <a:prstGeom prst="circularArrow">
            <a:avLst>
              <a:gd name="adj1" fmla="val 12500"/>
              <a:gd name="adj2" fmla="val 1142319"/>
              <a:gd name="adj3" fmla="val 20457681"/>
              <a:gd name="adj4" fmla="val 14220369"/>
              <a:gd name="adj5" fmla="val 12500"/>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tx1"/>
              </a:solidFill>
            </a:endParaRPr>
          </a:p>
        </p:txBody>
      </p:sp>
      <p:sp>
        <p:nvSpPr>
          <p:cNvPr id="31" name="Circular Arrow 30"/>
          <p:cNvSpPr/>
          <p:nvPr/>
        </p:nvSpPr>
        <p:spPr>
          <a:xfrm rot="17297228" flipH="1">
            <a:off x="1476062" y="4398803"/>
            <a:ext cx="866708" cy="714806"/>
          </a:xfrm>
          <a:prstGeom prst="circularArrow">
            <a:avLst>
              <a:gd name="adj1" fmla="val 12500"/>
              <a:gd name="adj2" fmla="val 1142319"/>
              <a:gd name="adj3" fmla="val 20457681"/>
              <a:gd name="adj4" fmla="val 14220369"/>
              <a:gd name="adj5" fmla="val 12500"/>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chemeClr val="tx1"/>
              </a:solidFill>
            </a:endParaRPr>
          </a:p>
        </p:txBody>
      </p:sp>
      <p:grpSp>
        <p:nvGrpSpPr>
          <p:cNvPr id="32" name="Group 31"/>
          <p:cNvGrpSpPr/>
          <p:nvPr/>
        </p:nvGrpSpPr>
        <p:grpSpPr>
          <a:xfrm>
            <a:off x="3866930" y="2420888"/>
            <a:ext cx="868059" cy="716400"/>
            <a:chOff x="3858031" y="1970282"/>
            <a:chExt cx="868059" cy="716400"/>
          </a:xfrm>
        </p:grpSpPr>
        <p:sp>
          <p:nvSpPr>
            <p:cNvPr id="33" name="Circular Arrow 32"/>
            <p:cNvSpPr/>
            <p:nvPr/>
          </p:nvSpPr>
          <p:spPr>
            <a:xfrm flipH="1">
              <a:off x="3859382" y="1971876"/>
              <a:ext cx="866708" cy="714806"/>
            </a:xfrm>
            <a:prstGeom prst="circularArrow">
              <a:avLst>
                <a:gd name="adj1" fmla="val 12500"/>
                <a:gd name="adj2" fmla="val 1142319"/>
                <a:gd name="adj3" fmla="val 20457681"/>
                <a:gd name="adj4" fmla="val 16257609"/>
                <a:gd name="adj5" fmla="val 1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34" name="Circular Arrow 33"/>
            <p:cNvSpPr/>
            <p:nvPr/>
          </p:nvSpPr>
          <p:spPr>
            <a:xfrm>
              <a:off x="3858031" y="1970282"/>
              <a:ext cx="867600" cy="716400"/>
            </a:xfrm>
            <a:prstGeom prst="circularArrow">
              <a:avLst>
                <a:gd name="adj1" fmla="val 12500"/>
                <a:gd name="adj2" fmla="val 1142319"/>
                <a:gd name="adj3" fmla="val 20457681"/>
                <a:gd name="adj4" fmla="val 16257609"/>
                <a:gd name="adj5" fmla="val 1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grpSp>
      <p:grpSp>
        <p:nvGrpSpPr>
          <p:cNvPr id="35" name="Group 34"/>
          <p:cNvGrpSpPr/>
          <p:nvPr/>
        </p:nvGrpSpPr>
        <p:grpSpPr>
          <a:xfrm rot="10800000">
            <a:off x="3867607" y="3934877"/>
            <a:ext cx="868059" cy="716437"/>
            <a:chOff x="3858031" y="1970245"/>
            <a:chExt cx="868059" cy="716437"/>
          </a:xfrm>
        </p:grpSpPr>
        <p:sp>
          <p:nvSpPr>
            <p:cNvPr id="36" name="Circular Arrow 35"/>
            <p:cNvSpPr/>
            <p:nvPr/>
          </p:nvSpPr>
          <p:spPr>
            <a:xfrm flipH="1">
              <a:off x="3859382" y="1971876"/>
              <a:ext cx="866708" cy="714806"/>
            </a:xfrm>
            <a:prstGeom prst="circularArrow">
              <a:avLst>
                <a:gd name="adj1" fmla="val 12500"/>
                <a:gd name="adj2" fmla="val 1142319"/>
                <a:gd name="adj3" fmla="val 20457681"/>
                <a:gd name="adj4" fmla="val 16257609"/>
                <a:gd name="adj5" fmla="val 1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37" name="Circular Arrow 36"/>
            <p:cNvSpPr/>
            <p:nvPr/>
          </p:nvSpPr>
          <p:spPr>
            <a:xfrm>
              <a:off x="3858031" y="1970245"/>
              <a:ext cx="867600" cy="716400"/>
            </a:xfrm>
            <a:prstGeom prst="circularArrow">
              <a:avLst>
                <a:gd name="adj1" fmla="val 12500"/>
                <a:gd name="adj2" fmla="val 1142319"/>
                <a:gd name="adj3" fmla="val 20457681"/>
                <a:gd name="adj4" fmla="val 16257609"/>
                <a:gd name="adj5" fmla="val 1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grpSp>
      <p:sp>
        <p:nvSpPr>
          <p:cNvPr id="38" name="Rectangle 37"/>
          <p:cNvSpPr/>
          <p:nvPr/>
        </p:nvSpPr>
        <p:spPr>
          <a:xfrm>
            <a:off x="3746730" y="3167622"/>
            <a:ext cx="1110269" cy="590931"/>
          </a:xfrm>
          <a:prstGeom prst="rect">
            <a:avLst/>
          </a:prstGeom>
        </p:spPr>
        <p:txBody>
          <a:bodyPr wrap="square">
            <a:spAutoFit/>
          </a:bodyPr>
          <a:lstStyle/>
          <a:p>
            <a:pPr lvl="0" algn="ctr" defTabSz="800100">
              <a:lnSpc>
                <a:spcPct val="90000"/>
              </a:lnSpc>
              <a:spcBef>
                <a:spcPct val="0"/>
              </a:spcBef>
              <a:spcAft>
                <a:spcPct val="35000"/>
              </a:spcAft>
            </a:pPr>
            <a:r>
              <a:rPr lang="en-GB" dirty="0">
                <a:solidFill>
                  <a:schemeClr val="bg1"/>
                </a:solidFill>
              </a:rPr>
              <a:t>Energy Institute</a:t>
            </a:r>
          </a:p>
        </p:txBody>
      </p:sp>
      <p:pic>
        <p:nvPicPr>
          <p:cNvPr id="39" name="Picture 38"/>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367049" y="465255"/>
            <a:ext cx="1809019" cy="410167"/>
          </a:xfrm>
          <a:prstGeom prst="rect">
            <a:avLst/>
          </a:prstGeom>
        </p:spPr>
      </p:pic>
      <p:sp>
        <p:nvSpPr>
          <p:cNvPr id="40" name="Rectangle 39"/>
          <p:cNvSpPr/>
          <p:nvPr/>
        </p:nvSpPr>
        <p:spPr>
          <a:xfrm>
            <a:off x="4210736" y="560791"/>
            <a:ext cx="4567725" cy="369332"/>
          </a:xfrm>
          <a:prstGeom prst="rect">
            <a:avLst/>
          </a:prstGeom>
        </p:spPr>
        <p:txBody>
          <a:bodyPr wrap="none">
            <a:spAutoFit/>
          </a:bodyPr>
          <a:lstStyle/>
          <a:p>
            <a:r>
              <a:rPr lang="en-GB" sz="1800" b="1" dirty="0" smtClean="0">
                <a:solidFill>
                  <a:schemeClr val="tx2"/>
                </a:solidFill>
              </a:rPr>
              <a:t>EI: KNOWLEDGE, SKILLS AND GOOD PRACTICE</a:t>
            </a:r>
            <a:endParaRPr lang="en-GB" sz="1800" b="1" dirty="0">
              <a:solidFill>
                <a:schemeClr val="tx2"/>
              </a:solidFill>
            </a:endParaRPr>
          </a:p>
        </p:txBody>
      </p:sp>
    </p:spTree>
    <p:extLst>
      <p:ext uri="{BB962C8B-B14F-4D97-AF65-F5344CB8AC3E}">
        <p14:creationId xmlns:p14="http://schemas.microsoft.com/office/powerpoint/2010/main" val="36332169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3000" fill="hold"/>
                                        <p:tgtEl>
                                          <p:spTgt spid="16"/>
                                        </p:tgtEl>
                                        <p:attrNameLst>
                                          <p:attrName>r</p:attrName>
                                        </p:attrNameLst>
                                      </p:cBhvr>
                                    </p:animRot>
                                  </p:childTnLst>
                                </p:cTn>
                              </p:par>
                              <p:par>
                                <p:cTn id="7" presetID="8" presetClass="emph" presetSubtype="0" fill="hold" grpId="0" nodeType="withEffect">
                                  <p:stCondLst>
                                    <p:cond delay="0"/>
                                  </p:stCondLst>
                                  <p:childTnLst>
                                    <p:animRot by="-5400000">
                                      <p:cBhvr>
                                        <p:cTn id="8" dur="3000" fill="hold"/>
                                        <p:tgtEl>
                                          <p:spTgt spid="13"/>
                                        </p:tgtEl>
                                        <p:attrNameLst>
                                          <p:attrName>r</p:attrName>
                                        </p:attrNameLst>
                                      </p:cBhvr>
                                    </p:animRot>
                                  </p:childTnLst>
                                </p:cTn>
                              </p:par>
                              <p:par>
                                <p:cTn id="9" presetID="8" presetClass="emph" presetSubtype="0" fill="hold" nodeType="withEffect">
                                  <p:stCondLst>
                                    <p:cond delay="0"/>
                                  </p:stCondLst>
                                  <p:childTnLst>
                                    <p:animRot by="5400000">
                                      <p:cBhvr>
                                        <p:cTn id="10" dur="3000" fill="hold"/>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1"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20</a:t>
            </a:fld>
            <a:endParaRPr lang="en-GB" dirty="0"/>
          </a:p>
        </p:txBody>
      </p:sp>
      <p:sp>
        <p:nvSpPr>
          <p:cNvPr id="12" name="Rectangle 3"/>
          <p:cNvSpPr txBox="1">
            <a:spLocks noChangeArrowheads="1"/>
          </p:cNvSpPr>
          <p:nvPr/>
        </p:nvSpPr>
        <p:spPr>
          <a:xfrm>
            <a:off x="319144" y="1483016"/>
            <a:ext cx="8229600" cy="4139862"/>
          </a:xfrm>
          <a:prstGeom prst="rect">
            <a:avLst/>
          </a:prstGeom>
        </p:spPr>
        <p:txBody>
          <a:bodyPr vert="horz" lIns="108064" tIns="54032" rIns="108064" bIns="54032" rtlCol="0">
            <a:noAutofit/>
          </a:bodyPr>
          <a:lstStyle>
            <a:lvl1pPr marL="268216" indent="-268216" algn="l" defTabSz="1072866" rtl="0" eaLnBrk="1" latinLnBrk="0" hangingPunct="1">
              <a:lnSpc>
                <a:spcPct val="90000"/>
              </a:lnSpc>
              <a:spcBef>
                <a:spcPts val="1173"/>
              </a:spcBef>
              <a:buFont typeface="Arial" panose="020B0604020202020204" pitchFamily="34" charset="0"/>
              <a:buChar char="•"/>
              <a:defRPr sz="3300" kern="1200">
                <a:solidFill>
                  <a:schemeClr val="tx1"/>
                </a:solidFill>
                <a:latin typeface="+mn-lt"/>
                <a:ea typeface="+mn-ea"/>
                <a:cs typeface="+mn-cs"/>
              </a:defRPr>
            </a:lvl1pPr>
            <a:lvl2pPr marL="804649" indent="-268216" algn="l" defTabSz="1072866" rtl="0" eaLnBrk="1" latinLnBrk="0" hangingPunct="1">
              <a:lnSpc>
                <a:spcPct val="90000"/>
              </a:lnSpc>
              <a:spcBef>
                <a:spcPts val="587"/>
              </a:spcBef>
              <a:buFont typeface="Arial" panose="020B0604020202020204" pitchFamily="34" charset="0"/>
              <a:buChar char="•"/>
              <a:defRPr sz="2800" kern="1200">
                <a:solidFill>
                  <a:schemeClr val="tx1"/>
                </a:solidFill>
                <a:latin typeface="+mn-lt"/>
                <a:ea typeface="+mn-ea"/>
                <a:cs typeface="+mn-cs"/>
              </a:defRPr>
            </a:lvl2pPr>
            <a:lvl3pPr marL="1341082" indent="-268216" algn="l" defTabSz="1072866" rtl="0" eaLnBrk="1" latinLnBrk="0" hangingPunct="1">
              <a:lnSpc>
                <a:spcPct val="90000"/>
              </a:lnSpc>
              <a:spcBef>
                <a:spcPts val="587"/>
              </a:spcBef>
              <a:buFont typeface="Arial" panose="020B0604020202020204" pitchFamily="34" charset="0"/>
              <a:buChar char="•"/>
              <a:defRPr sz="2300" kern="1200">
                <a:solidFill>
                  <a:schemeClr val="tx1"/>
                </a:solidFill>
                <a:latin typeface="+mn-lt"/>
                <a:ea typeface="+mn-ea"/>
                <a:cs typeface="+mn-cs"/>
              </a:defRPr>
            </a:lvl3pPr>
            <a:lvl4pPr marL="1877515"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4pPr>
            <a:lvl5pPr marL="2413947"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5pPr>
            <a:lvl6pPr marL="2950380"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6pPr>
            <a:lvl7pPr marL="3486813"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7pPr>
            <a:lvl8pPr marL="4023246"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8pPr>
            <a:lvl9pPr marL="4559678"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9pPr>
          </a:lstStyle>
          <a:p>
            <a:pPr marL="0" indent="0">
              <a:lnSpc>
                <a:spcPct val="80000"/>
              </a:lnSpc>
              <a:buFont typeface="Arial" panose="020B0604020202020204" pitchFamily="34" charset="0"/>
              <a:buNone/>
            </a:pPr>
            <a:r>
              <a:rPr lang="en-GB" altLang="en-US" sz="2400" dirty="0" smtClean="0"/>
              <a:t>The EIPSS assessment process answers 3 questions:</a:t>
            </a:r>
          </a:p>
          <a:p>
            <a:pPr marL="446230" indent="-342900">
              <a:spcBef>
                <a:spcPct val="50000"/>
              </a:spcBef>
              <a:buFont typeface="Calibri" panose="020F0502020204030204" pitchFamily="34" charset="0"/>
              <a:buChar char="–"/>
            </a:pPr>
            <a:r>
              <a:rPr lang="en-GB" altLang="en-US" sz="2000" b="1" dirty="0" smtClean="0"/>
              <a:t>Phase 1</a:t>
            </a:r>
            <a:r>
              <a:rPr lang="en-GB" altLang="en-US" sz="2000" dirty="0" smtClean="0"/>
              <a:t> – </a:t>
            </a:r>
            <a:r>
              <a:rPr lang="en-GB" altLang="en-US" sz="2000" b="1" dirty="0" smtClean="0"/>
              <a:t>Preliminary Assessment</a:t>
            </a:r>
            <a:r>
              <a:rPr lang="en-GB" altLang="en-US" sz="2000" dirty="0" smtClean="0"/>
              <a:t>:  “Do we say what we do?” A ‘light touch’ assessment of compliance with the expectations of EI PSMF.  Subjective/opinion based (202 questions) </a:t>
            </a:r>
          </a:p>
          <a:p>
            <a:pPr marL="446230" indent="-342900">
              <a:spcBef>
                <a:spcPct val="50000"/>
              </a:spcBef>
              <a:buFont typeface="Calibri" panose="020F0502020204030204" pitchFamily="34" charset="0"/>
              <a:buChar char="–"/>
            </a:pPr>
            <a:r>
              <a:rPr lang="en-GB" altLang="en-US" sz="2000" b="1" dirty="0" smtClean="0"/>
              <a:t>Phase 2</a:t>
            </a:r>
            <a:r>
              <a:rPr lang="en-GB" altLang="en-US" sz="2000" dirty="0" smtClean="0"/>
              <a:t> – </a:t>
            </a:r>
            <a:r>
              <a:rPr lang="en-GB" altLang="en-US" sz="2000" b="1" dirty="0" smtClean="0"/>
              <a:t>Detailed Documented Assessment</a:t>
            </a:r>
            <a:r>
              <a:rPr lang="en-GB" altLang="en-US" sz="2000" dirty="0" smtClean="0"/>
              <a:t>:  “Have we documented what we say we do and does this comply with the expectations of EI PSMF?” – that is, has the company got documented arrangements for the management of  PSM which comply with the expectations of the framework?  Evidence-based</a:t>
            </a:r>
          </a:p>
          <a:p>
            <a:pPr marL="446230" indent="-342900">
              <a:spcBef>
                <a:spcPct val="50000"/>
              </a:spcBef>
              <a:buFont typeface="Calibri" panose="020F0502020204030204" pitchFamily="34" charset="0"/>
              <a:buChar char="–"/>
            </a:pPr>
            <a:r>
              <a:rPr lang="en-GB" altLang="en-US" sz="2000" b="1" dirty="0" smtClean="0"/>
              <a:t>Phase 3</a:t>
            </a:r>
            <a:r>
              <a:rPr lang="en-GB" altLang="en-US" sz="2000" dirty="0" smtClean="0"/>
              <a:t> – </a:t>
            </a:r>
            <a:r>
              <a:rPr lang="en-GB" altLang="en-US" sz="2000" b="1" dirty="0" smtClean="0"/>
              <a:t>Detailed Implemented Assessment</a:t>
            </a:r>
            <a:r>
              <a:rPr lang="en-GB" altLang="en-US" sz="2000" dirty="0" smtClean="0"/>
              <a:t>:  “Does what we do comply with the expectations of the </a:t>
            </a:r>
            <a:r>
              <a:rPr lang="en-GB" altLang="en-US" sz="2000" dirty="0"/>
              <a:t>EI PSMF?” </a:t>
            </a:r>
            <a:r>
              <a:rPr lang="en-GB" altLang="en-US" sz="2000" dirty="0" smtClean="0"/>
              <a:t>– is there evidence that what is actually done by the company’s assets meets the expectations of the framework?  Evidence-based</a:t>
            </a:r>
          </a:p>
          <a:p>
            <a:pPr marL="0" indent="0">
              <a:spcBef>
                <a:spcPct val="50000"/>
              </a:spcBef>
              <a:buFont typeface="Arial" panose="020B0604020202020204" pitchFamily="34" charset="0"/>
              <a:buNone/>
            </a:pPr>
            <a:endParaRPr lang="en-GB" altLang="en-US" sz="2000" dirty="0" smtClean="0">
              <a:solidFill>
                <a:srgbClr val="FF0000"/>
              </a:solidFill>
            </a:endParaRPr>
          </a:p>
        </p:txBody>
      </p:sp>
      <p:sp>
        <p:nvSpPr>
          <p:cNvPr id="13" name="Rectangle 2"/>
          <p:cNvSpPr>
            <a:spLocks noChangeArrowheads="1"/>
          </p:cNvSpPr>
          <p:nvPr/>
        </p:nvSpPr>
        <p:spPr bwMode="auto">
          <a:xfrm>
            <a:off x="5112913" y="734891"/>
            <a:ext cx="3799268"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b="1" dirty="0">
                <a:solidFill>
                  <a:schemeClr val="tx2"/>
                </a:solidFill>
              </a:rPr>
              <a:t>STEP 2: EIPSS ASSESSMENT PROCESS</a:t>
            </a:r>
            <a:r>
              <a:rPr lang="en-GB" altLang="en-US" sz="1800" b="1" dirty="0">
                <a:solidFill>
                  <a:schemeClr val="bg1"/>
                </a:solidFill>
              </a:rPr>
              <a:t/>
            </a:r>
            <a:br>
              <a:rPr lang="en-GB" altLang="en-US" sz="1800" b="1" dirty="0">
                <a:solidFill>
                  <a:schemeClr val="bg1"/>
                </a:solidFill>
              </a:rPr>
            </a:br>
            <a:r>
              <a:rPr lang="en-GB" altLang="en-US" sz="1200" b="1" dirty="0">
                <a:solidFill>
                  <a:schemeClr val="bg1"/>
                </a:solidFill>
              </a:rPr>
              <a:t>3 PHASES</a:t>
            </a:r>
          </a:p>
        </p:txBody>
      </p:sp>
    </p:spTree>
    <p:extLst>
      <p:ext uri="{BB962C8B-B14F-4D97-AF65-F5344CB8AC3E}">
        <p14:creationId xmlns:p14="http://schemas.microsoft.com/office/powerpoint/2010/main" val="124721204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1" name="Slide Number Placeholder 2"/>
          <p:cNvSpPr>
            <a:spLocks noGrp="1"/>
          </p:cNvSpPr>
          <p:nvPr>
            <p:ph type="sldNum" sz="quarter" idx="11"/>
          </p:nvPr>
        </p:nvSpPr>
        <p:spPr>
          <a:xfrm>
            <a:off x="8450263" y="6623050"/>
            <a:ext cx="693737" cy="212725"/>
          </a:xfrm>
        </p:spPr>
        <p:txBody>
          <a:bodyPr/>
          <a:lstStyle/>
          <a:p>
            <a:pPr>
              <a:defRPr/>
            </a:pPr>
            <a:fld id="{5B0A861C-5BB9-4FB2-A9E2-A2DDF810204F}" type="slidenum">
              <a:rPr lang="en-GB"/>
              <a:pPr>
                <a:defRPr/>
              </a:pPr>
              <a:t>21</a:t>
            </a:fld>
            <a:endParaRPr lang="en-GB" dirty="0"/>
          </a:p>
        </p:txBody>
      </p:sp>
      <p:pic>
        <p:nvPicPr>
          <p:cNvPr id="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t="10828"/>
          <a:stretch>
            <a:fillRect/>
          </a:stretch>
        </p:blipFill>
        <p:spPr bwMode="auto">
          <a:xfrm>
            <a:off x="268290" y="1291881"/>
            <a:ext cx="3902075" cy="2192337"/>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pic>
        <p:nvPicPr>
          <p:cNvPr id="1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l="2768" t="29532" r="24905"/>
          <a:stretch>
            <a:fillRect/>
          </a:stretch>
        </p:blipFill>
        <p:spPr bwMode="auto">
          <a:xfrm>
            <a:off x="708027" y="2606331"/>
            <a:ext cx="3902075" cy="2192337"/>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pic>
        <p:nvPicPr>
          <p:cNvPr id="1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t="18703" r="24905"/>
          <a:stretch>
            <a:fillRect/>
          </a:stretch>
        </p:blipFill>
        <p:spPr bwMode="auto">
          <a:xfrm>
            <a:off x="1430340" y="3501681"/>
            <a:ext cx="3902075" cy="2192337"/>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pic>
        <p:nvPicPr>
          <p:cNvPr id="15"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t="10828" r="22137" b="4922"/>
          <a:stretch>
            <a:fillRect/>
          </a:stretch>
        </p:blipFill>
        <p:spPr bwMode="auto">
          <a:xfrm>
            <a:off x="5059365" y="2076106"/>
            <a:ext cx="3606800" cy="2193925"/>
          </a:xfrm>
          <a:prstGeom prst="rect">
            <a:avLst/>
          </a:prstGeom>
          <a:noFill/>
          <a:ln w="9525">
            <a:solidFill>
              <a:schemeClr val="tx1"/>
            </a:solidFill>
            <a:miter lim="800000"/>
            <a:headEnd/>
            <a:tailEnd/>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sp>
        <p:nvSpPr>
          <p:cNvPr id="16" name="Text Box 8"/>
          <p:cNvSpPr txBox="1">
            <a:spLocks noChangeArrowheads="1"/>
          </p:cNvSpPr>
          <p:nvPr/>
        </p:nvSpPr>
        <p:spPr bwMode="auto">
          <a:xfrm>
            <a:off x="6240466" y="4391455"/>
            <a:ext cx="2425700" cy="94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64" tIns="54032" rIns="108064" bIns="54032">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dirty="0">
                <a:latin typeface="Arial" pitchFamily="34" charset="0"/>
              </a:rPr>
              <a:t>Multiple choice </a:t>
            </a:r>
            <a:r>
              <a:rPr lang="en-GB" altLang="en-US" sz="1800" dirty="0" smtClean="0">
                <a:latin typeface="Arial" pitchFamily="34" charset="0"/>
              </a:rPr>
              <a:t>answers based on a  scale of compliance</a:t>
            </a:r>
            <a:endParaRPr lang="en-GB" altLang="en-US" sz="1800" dirty="0">
              <a:latin typeface="Arial" pitchFamily="34" charset="0"/>
            </a:endParaRPr>
          </a:p>
        </p:txBody>
      </p:sp>
      <p:sp>
        <p:nvSpPr>
          <p:cNvPr id="17" name="Line 9"/>
          <p:cNvSpPr>
            <a:spLocks noChangeShapeType="1"/>
          </p:cNvSpPr>
          <p:nvPr/>
        </p:nvSpPr>
        <p:spPr bwMode="auto">
          <a:xfrm flipH="1" flipV="1">
            <a:off x="7192521" y="3967435"/>
            <a:ext cx="184172" cy="4786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108064" tIns="54032" rIns="108064" bIns="54032"/>
          <a:lstStyle/>
          <a:p>
            <a:endParaRPr lang="en-GB" dirty="0"/>
          </a:p>
        </p:txBody>
      </p:sp>
      <p:sp>
        <p:nvSpPr>
          <p:cNvPr id="18" name="Text Box 10"/>
          <p:cNvSpPr txBox="1">
            <a:spLocks noChangeArrowheads="1"/>
          </p:cNvSpPr>
          <p:nvPr/>
        </p:nvSpPr>
        <p:spPr bwMode="auto">
          <a:xfrm>
            <a:off x="4725990" y="1318868"/>
            <a:ext cx="35687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064" tIns="54032" rIns="108064" bIns="54032">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dirty="0">
                <a:latin typeface="Arial" pitchFamily="34" charset="0"/>
              </a:rPr>
              <a:t>Secure, real-time web-based tool</a:t>
            </a:r>
          </a:p>
        </p:txBody>
      </p:sp>
      <p:sp>
        <p:nvSpPr>
          <p:cNvPr id="19" name="Line 11"/>
          <p:cNvSpPr>
            <a:spLocks noChangeShapeType="1"/>
          </p:cNvSpPr>
          <p:nvPr/>
        </p:nvSpPr>
        <p:spPr bwMode="auto">
          <a:xfrm flipH="1">
            <a:off x="4097340" y="1574456"/>
            <a:ext cx="6604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108064" tIns="54032" rIns="108064" bIns="54032"/>
          <a:lstStyle/>
          <a:p>
            <a:endParaRPr lang="en-GB" dirty="0"/>
          </a:p>
        </p:txBody>
      </p:sp>
      <p:sp>
        <p:nvSpPr>
          <p:cNvPr id="20" name="Text Box 12"/>
          <p:cNvSpPr txBox="1">
            <a:spLocks noChangeArrowheads="1"/>
          </p:cNvSpPr>
          <p:nvPr/>
        </p:nvSpPr>
        <p:spPr bwMode="auto">
          <a:xfrm>
            <a:off x="212727" y="5194749"/>
            <a:ext cx="2006600" cy="3825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8064" tIns="54032" rIns="108064" bIns="54032">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dirty="0">
                <a:latin typeface="Arial" pitchFamily="34" charset="0"/>
              </a:rPr>
              <a:t>Phased approach</a:t>
            </a:r>
          </a:p>
        </p:txBody>
      </p:sp>
      <p:sp>
        <p:nvSpPr>
          <p:cNvPr id="21" name="Line 13"/>
          <p:cNvSpPr>
            <a:spLocks noChangeShapeType="1"/>
          </p:cNvSpPr>
          <p:nvPr/>
        </p:nvSpPr>
        <p:spPr bwMode="auto">
          <a:xfrm flipV="1">
            <a:off x="1136650" y="4100513"/>
            <a:ext cx="74613" cy="1035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108064" tIns="54032" rIns="108064" bIns="54032"/>
          <a:lstStyle/>
          <a:p>
            <a:endParaRPr lang="en-GB" dirty="0"/>
          </a:p>
        </p:txBody>
      </p:sp>
      <p:sp>
        <p:nvSpPr>
          <p:cNvPr id="22" name="Text Box 14"/>
          <p:cNvSpPr txBox="1">
            <a:spLocks noChangeArrowheads="1"/>
          </p:cNvSpPr>
          <p:nvPr/>
        </p:nvSpPr>
        <p:spPr bwMode="auto">
          <a:xfrm>
            <a:off x="5445127" y="5428221"/>
            <a:ext cx="2911284" cy="66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064" tIns="54032" rIns="108064" bIns="54032">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dirty="0">
                <a:latin typeface="Arial" pitchFamily="34" charset="0"/>
              </a:rPr>
              <a:t>Questions for 20 </a:t>
            </a:r>
            <a:r>
              <a:rPr lang="en-GB" altLang="en-US" sz="1800" dirty="0" smtClean="0">
                <a:latin typeface="Arial" pitchFamily="34" charset="0"/>
              </a:rPr>
              <a:t>elements</a:t>
            </a:r>
            <a:endParaRPr lang="en-GB" altLang="en-US" sz="1800" dirty="0">
              <a:latin typeface="Arial" pitchFamily="34" charset="0"/>
            </a:endParaRPr>
          </a:p>
          <a:p>
            <a:pPr eaLnBrk="1" hangingPunct="1">
              <a:spcBef>
                <a:spcPct val="0"/>
              </a:spcBef>
              <a:buFontTx/>
              <a:buNone/>
            </a:pPr>
            <a:r>
              <a:rPr lang="en-GB" altLang="en-US" sz="1800" dirty="0">
                <a:latin typeface="Arial" pitchFamily="34" charset="0"/>
              </a:rPr>
              <a:t>and </a:t>
            </a:r>
            <a:r>
              <a:rPr lang="en-GB" altLang="en-US" sz="1800" dirty="0" smtClean="0">
                <a:latin typeface="Arial" pitchFamily="34" charset="0"/>
              </a:rPr>
              <a:t>202 expectations</a:t>
            </a:r>
            <a:endParaRPr lang="en-GB" altLang="en-US" sz="1800" dirty="0">
              <a:latin typeface="Arial" pitchFamily="34" charset="0"/>
            </a:endParaRPr>
          </a:p>
        </p:txBody>
      </p:sp>
      <p:sp>
        <p:nvSpPr>
          <p:cNvPr id="23" name="Line 15"/>
          <p:cNvSpPr>
            <a:spLocks noChangeShapeType="1"/>
          </p:cNvSpPr>
          <p:nvPr/>
        </p:nvSpPr>
        <p:spPr bwMode="auto">
          <a:xfrm>
            <a:off x="3422652" y="4903443"/>
            <a:ext cx="2054225" cy="582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108064" tIns="54032" rIns="108064" bIns="54032"/>
          <a:lstStyle/>
          <a:p>
            <a:endParaRPr lang="en-GB" dirty="0"/>
          </a:p>
        </p:txBody>
      </p:sp>
      <p:sp>
        <p:nvSpPr>
          <p:cNvPr id="24" name="Rectangle 2"/>
          <p:cNvSpPr>
            <a:spLocks noChangeArrowheads="1"/>
          </p:cNvSpPr>
          <p:nvPr/>
        </p:nvSpPr>
        <p:spPr bwMode="auto">
          <a:xfrm>
            <a:off x="6045549" y="475939"/>
            <a:ext cx="2773809"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b="1" dirty="0">
                <a:solidFill>
                  <a:schemeClr val="tx2"/>
                </a:solidFill>
              </a:rPr>
              <a:t>STEP 2: EIPSS ASSESSMENT</a:t>
            </a:r>
          </a:p>
        </p:txBody>
      </p:sp>
    </p:spTree>
    <p:extLst>
      <p:ext uri="{BB962C8B-B14F-4D97-AF65-F5344CB8AC3E}">
        <p14:creationId xmlns:p14="http://schemas.microsoft.com/office/powerpoint/2010/main" val="15507866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1" name="Slide Number Placeholder 2"/>
          <p:cNvSpPr>
            <a:spLocks noGrp="1"/>
          </p:cNvSpPr>
          <p:nvPr>
            <p:ph type="sldNum" sz="quarter" idx="11"/>
          </p:nvPr>
        </p:nvSpPr>
        <p:spPr>
          <a:xfrm>
            <a:off x="8450263" y="6623050"/>
            <a:ext cx="693737" cy="212725"/>
          </a:xfrm>
        </p:spPr>
        <p:txBody>
          <a:bodyPr/>
          <a:lstStyle/>
          <a:p>
            <a:pPr>
              <a:defRPr/>
            </a:pPr>
            <a:fld id="{520A8F38-EABC-487F-BD27-E60F3973499F}" type="slidenum">
              <a:rPr lang="en-GB"/>
              <a:pPr>
                <a:defRPr/>
              </a:pPr>
              <a:t>22</a:t>
            </a:fld>
            <a:endParaRPr lang="en-GB" dirty="0"/>
          </a:p>
        </p:txBody>
      </p:sp>
      <p:sp>
        <p:nvSpPr>
          <p:cNvPr id="12" name="Content Placeholder 2"/>
          <p:cNvSpPr txBox="1">
            <a:spLocks/>
          </p:cNvSpPr>
          <p:nvPr/>
        </p:nvSpPr>
        <p:spPr>
          <a:xfrm>
            <a:off x="950980" y="5308667"/>
            <a:ext cx="7194325" cy="344487"/>
          </a:xfrm>
          <a:prstGeom prst="rect">
            <a:avLst/>
          </a:prstGeom>
        </p:spPr>
        <p:txBody>
          <a:bodyPr vert="horz" lIns="108064" tIns="54032" rIns="108064" bIns="54032" rtlCol="0">
            <a:normAutofit lnSpcReduction="10000"/>
          </a:bodyPr>
          <a:lstStyle>
            <a:lvl1pPr marL="268216" indent="-268216" algn="l" defTabSz="1072866" rtl="0" eaLnBrk="1" latinLnBrk="0" hangingPunct="1">
              <a:lnSpc>
                <a:spcPct val="90000"/>
              </a:lnSpc>
              <a:spcBef>
                <a:spcPts val="1173"/>
              </a:spcBef>
              <a:buFont typeface="Arial" panose="020B0604020202020204" pitchFamily="34" charset="0"/>
              <a:buChar char="•"/>
              <a:defRPr sz="3300" kern="1200">
                <a:solidFill>
                  <a:schemeClr val="tx1"/>
                </a:solidFill>
                <a:latin typeface="+mn-lt"/>
                <a:ea typeface="+mn-ea"/>
                <a:cs typeface="+mn-cs"/>
              </a:defRPr>
            </a:lvl1pPr>
            <a:lvl2pPr marL="804649" indent="-268216" algn="l" defTabSz="1072866" rtl="0" eaLnBrk="1" latinLnBrk="0" hangingPunct="1">
              <a:lnSpc>
                <a:spcPct val="90000"/>
              </a:lnSpc>
              <a:spcBef>
                <a:spcPts val="587"/>
              </a:spcBef>
              <a:buFont typeface="Arial" panose="020B0604020202020204" pitchFamily="34" charset="0"/>
              <a:buChar char="•"/>
              <a:defRPr sz="2800" kern="1200">
                <a:solidFill>
                  <a:schemeClr val="tx1"/>
                </a:solidFill>
                <a:latin typeface="+mn-lt"/>
                <a:ea typeface="+mn-ea"/>
                <a:cs typeface="+mn-cs"/>
              </a:defRPr>
            </a:lvl2pPr>
            <a:lvl3pPr marL="1341082" indent="-268216" algn="l" defTabSz="1072866" rtl="0" eaLnBrk="1" latinLnBrk="0" hangingPunct="1">
              <a:lnSpc>
                <a:spcPct val="90000"/>
              </a:lnSpc>
              <a:spcBef>
                <a:spcPts val="587"/>
              </a:spcBef>
              <a:buFont typeface="Arial" panose="020B0604020202020204" pitchFamily="34" charset="0"/>
              <a:buChar char="•"/>
              <a:defRPr sz="2300" kern="1200">
                <a:solidFill>
                  <a:schemeClr val="tx1"/>
                </a:solidFill>
                <a:latin typeface="+mn-lt"/>
                <a:ea typeface="+mn-ea"/>
                <a:cs typeface="+mn-cs"/>
              </a:defRPr>
            </a:lvl3pPr>
            <a:lvl4pPr marL="1877515"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4pPr>
            <a:lvl5pPr marL="2413947"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5pPr>
            <a:lvl6pPr marL="2950380"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6pPr>
            <a:lvl7pPr marL="3486813"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7pPr>
            <a:lvl8pPr marL="4023246"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8pPr>
            <a:lvl9pPr marL="4559678"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9pPr>
          </a:lstStyle>
          <a:p>
            <a:pPr marL="0" indent="0" algn="ctr">
              <a:buFont typeface="Arial" panose="020B0604020202020204" pitchFamily="34" charset="0"/>
              <a:buNone/>
            </a:pPr>
            <a:r>
              <a:rPr lang="en-US" altLang="en-US" sz="1800" b="1" dirty="0" smtClean="0"/>
              <a:t>EIPSS output – Industry sector &amp; geography selectable – for all elements </a:t>
            </a:r>
          </a:p>
          <a:p>
            <a:pPr marL="0" indent="0" algn="ctr">
              <a:buFont typeface="Arial" panose="020B0604020202020204" pitchFamily="34" charset="0"/>
              <a:buNone/>
            </a:pPr>
            <a:endParaRPr lang="en-GB" altLang="en-US" sz="1800" dirty="0" smtClean="0"/>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7150" y="1392304"/>
            <a:ext cx="6340475" cy="391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a:spLocks noChangeArrowheads="1"/>
          </p:cNvSpPr>
          <p:nvPr/>
        </p:nvSpPr>
        <p:spPr bwMode="auto">
          <a:xfrm>
            <a:off x="5650173" y="476523"/>
            <a:ext cx="3272216"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r>
              <a:rPr lang="en-GB" altLang="en-US" sz="1800" b="1" dirty="0">
                <a:solidFill>
                  <a:schemeClr val="tx2"/>
                </a:solidFill>
              </a:rPr>
              <a:t>STEP 2: EIPSS OUTPUT</a:t>
            </a:r>
          </a:p>
        </p:txBody>
      </p:sp>
    </p:spTree>
    <p:extLst>
      <p:ext uri="{BB962C8B-B14F-4D97-AF65-F5344CB8AC3E}">
        <p14:creationId xmlns:p14="http://schemas.microsoft.com/office/powerpoint/2010/main" val="124721204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1" name="Slide Number Placeholder 2"/>
          <p:cNvSpPr>
            <a:spLocks noGrp="1"/>
          </p:cNvSpPr>
          <p:nvPr>
            <p:ph type="sldNum" sz="quarter" idx="11"/>
          </p:nvPr>
        </p:nvSpPr>
        <p:spPr>
          <a:xfrm>
            <a:off x="8450263" y="6623050"/>
            <a:ext cx="693737" cy="212725"/>
          </a:xfrm>
        </p:spPr>
        <p:txBody>
          <a:bodyPr/>
          <a:lstStyle/>
          <a:p>
            <a:pPr>
              <a:defRPr/>
            </a:pPr>
            <a:fld id="{8D9E6EBC-3897-4CF7-A1F6-23D78FBF8BC9}" type="slidenum">
              <a:rPr lang="en-GB"/>
              <a:pPr>
                <a:defRPr/>
              </a:pPr>
              <a:t>23</a:t>
            </a:fld>
            <a:endParaRPr lang="en-GB" dirty="0"/>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329163"/>
            <a:ext cx="6021387"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ontent Placeholder 2"/>
          <p:cNvSpPr txBox="1">
            <a:spLocks/>
          </p:cNvSpPr>
          <p:nvPr/>
        </p:nvSpPr>
        <p:spPr>
          <a:xfrm>
            <a:off x="1598053" y="5328546"/>
            <a:ext cx="6551612" cy="703764"/>
          </a:xfrm>
          <a:prstGeom prst="rect">
            <a:avLst/>
          </a:prstGeom>
        </p:spPr>
        <p:txBody>
          <a:bodyPr vert="horz" lIns="108064" tIns="54032" rIns="108064" bIns="54032" rtlCol="0">
            <a:normAutofit/>
          </a:bodyPr>
          <a:lstStyle>
            <a:lvl1pPr marL="268216" indent="-268216" algn="l" defTabSz="1072866" rtl="0" eaLnBrk="1" latinLnBrk="0" hangingPunct="1">
              <a:lnSpc>
                <a:spcPct val="90000"/>
              </a:lnSpc>
              <a:spcBef>
                <a:spcPts val="1173"/>
              </a:spcBef>
              <a:buFont typeface="Arial" panose="020B0604020202020204" pitchFamily="34" charset="0"/>
              <a:buChar char="•"/>
              <a:defRPr sz="3300" kern="1200">
                <a:solidFill>
                  <a:schemeClr val="tx1"/>
                </a:solidFill>
                <a:latin typeface="+mn-lt"/>
                <a:ea typeface="+mn-ea"/>
                <a:cs typeface="+mn-cs"/>
              </a:defRPr>
            </a:lvl1pPr>
            <a:lvl2pPr marL="804649" indent="-268216" algn="l" defTabSz="1072866" rtl="0" eaLnBrk="1" latinLnBrk="0" hangingPunct="1">
              <a:lnSpc>
                <a:spcPct val="90000"/>
              </a:lnSpc>
              <a:spcBef>
                <a:spcPts val="587"/>
              </a:spcBef>
              <a:buFont typeface="Arial" panose="020B0604020202020204" pitchFamily="34" charset="0"/>
              <a:buChar char="•"/>
              <a:defRPr sz="2800" kern="1200">
                <a:solidFill>
                  <a:schemeClr val="tx1"/>
                </a:solidFill>
                <a:latin typeface="+mn-lt"/>
                <a:ea typeface="+mn-ea"/>
                <a:cs typeface="+mn-cs"/>
              </a:defRPr>
            </a:lvl2pPr>
            <a:lvl3pPr marL="1341082" indent="-268216" algn="l" defTabSz="1072866" rtl="0" eaLnBrk="1" latinLnBrk="0" hangingPunct="1">
              <a:lnSpc>
                <a:spcPct val="90000"/>
              </a:lnSpc>
              <a:spcBef>
                <a:spcPts val="587"/>
              </a:spcBef>
              <a:buFont typeface="Arial" panose="020B0604020202020204" pitchFamily="34" charset="0"/>
              <a:buChar char="•"/>
              <a:defRPr sz="2300" kern="1200">
                <a:solidFill>
                  <a:schemeClr val="tx1"/>
                </a:solidFill>
                <a:latin typeface="+mn-lt"/>
                <a:ea typeface="+mn-ea"/>
                <a:cs typeface="+mn-cs"/>
              </a:defRPr>
            </a:lvl3pPr>
            <a:lvl4pPr marL="1877515"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4pPr>
            <a:lvl5pPr marL="2413947"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5pPr>
            <a:lvl6pPr marL="2950380"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6pPr>
            <a:lvl7pPr marL="3486813"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7pPr>
            <a:lvl8pPr marL="4023246"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8pPr>
            <a:lvl9pPr marL="4559678"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9pPr>
          </a:lstStyle>
          <a:p>
            <a:pPr marL="0" indent="0" algn="ctr">
              <a:spcBef>
                <a:spcPct val="0"/>
              </a:spcBef>
              <a:buFont typeface="Arial" panose="020B0604020202020204" pitchFamily="34" charset="0"/>
              <a:buNone/>
            </a:pPr>
            <a:r>
              <a:rPr lang="en-US" altLang="en-US" sz="1900" b="1" dirty="0" smtClean="0"/>
              <a:t>Process Safety Profile for Site 1 (blue columns) across elements 1-20, overlaid on selected peer group statistics</a:t>
            </a:r>
            <a:endParaRPr lang="en-US" altLang="en-US" sz="1600" b="1" dirty="0" smtClean="0"/>
          </a:p>
          <a:p>
            <a:pPr marL="0" indent="0" algn="ctr"/>
            <a:endParaRPr lang="en-GB" altLang="en-US" dirty="0" smtClean="0"/>
          </a:p>
        </p:txBody>
      </p:sp>
      <p:sp>
        <p:nvSpPr>
          <p:cNvPr id="14" name="Text Box 5"/>
          <p:cNvSpPr txBox="1">
            <a:spLocks noChangeArrowheads="1"/>
          </p:cNvSpPr>
          <p:nvPr/>
        </p:nvSpPr>
        <p:spPr bwMode="auto">
          <a:xfrm>
            <a:off x="231774" y="2135970"/>
            <a:ext cx="16033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800" dirty="0">
                <a:latin typeface="Arial" pitchFamily="34" charset="0"/>
              </a:rPr>
              <a:t>Profile is </a:t>
            </a:r>
            <a:r>
              <a:rPr lang="en-US" altLang="en-US" sz="1800" dirty="0" smtClean="0">
                <a:latin typeface="Arial" pitchFamily="34" charset="0"/>
              </a:rPr>
              <a:t>absolute </a:t>
            </a:r>
            <a:r>
              <a:rPr lang="en-US" altLang="en-US" sz="1800" dirty="0">
                <a:latin typeface="Arial" pitchFamily="34" charset="0"/>
              </a:rPr>
              <a:t>in respect to </a:t>
            </a:r>
            <a:r>
              <a:rPr lang="en-US" altLang="en-US" sz="1800" dirty="0" smtClean="0">
                <a:latin typeface="Arial" pitchFamily="34" charset="0"/>
              </a:rPr>
              <a:t>EI PSMF</a:t>
            </a:r>
            <a:endParaRPr lang="en-US" altLang="en-US" sz="1800" dirty="0">
              <a:latin typeface="Arial" pitchFamily="34" charset="0"/>
            </a:endParaRPr>
          </a:p>
          <a:p>
            <a:pPr eaLnBrk="1" hangingPunct="1">
              <a:spcBef>
                <a:spcPct val="0"/>
              </a:spcBef>
              <a:buFontTx/>
              <a:buNone/>
            </a:pPr>
            <a:r>
              <a:rPr lang="en-US" altLang="en-US" sz="1800" dirty="0">
                <a:latin typeface="Arial" pitchFamily="34" charset="0"/>
              </a:rPr>
              <a:t>and </a:t>
            </a:r>
            <a:r>
              <a:rPr lang="en-US" altLang="en-US" sz="1800" dirty="0" smtClean="0">
                <a:latin typeface="Arial" pitchFamily="34" charset="0"/>
              </a:rPr>
              <a:t>relative </a:t>
            </a:r>
            <a:r>
              <a:rPr lang="en-US" altLang="en-US" sz="1800" dirty="0">
                <a:latin typeface="Arial" pitchFamily="34" charset="0"/>
              </a:rPr>
              <a:t>in respect to selected peer </a:t>
            </a:r>
            <a:r>
              <a:rPr lang="en-US" altLang="en-US" sz="1800" dirty="0" smtClean="0">
                <a:latin typeface="Arial" pitchFamily="34" charset="0"/>
              </a:rPr>
              <a:t>group</a:t>
            </a:r>
            <a:endParaRPr lang="en-US" altLang="en-US" sz="1800" dirty="0">
              <a:latin typeface="Arial" pitchFamily="34" charset="0"/>
            </a:endParaRPr>
          </a:p>
        </p:txBody>
      </p:sp>
      <p:sp>
        <p:nvSpPr>
          <p:cNvPr id="15" name="Rectangle 2"/>
          <p:cNvSpPr>
            <a:spLocks noChangeArrowheads="1"/>
          </p:cNvSpPr>
          <p:nvPr/>
        </p:nvSpPr>
        <p:spPr bwMode="auto">
          <a:xfrm>
            <a:off x="5254388" y="510484"/>
            <a:ext cx="3777133"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r>
              <a:rPr lang="en-GB" altLang="en-US" sz="1800" b="1" dirty="0">
                <a:solidFill>
                  <a:schemeClr val="tx2"/>
                </a:solidFill>
              </a:rPr>
              <a:t>STEP 2: EIPSS OUTPUT</a:t>
            </a:r>
          </a:p>
        </p:txBody>
      </p:sp>
    </p:spTree>
    <p:extLst>
      <p:ext uri="{BB962C8B-B14F-4D97-AF65-F5344CB8AC3E}">
        <p14:creationId xmlns:p14="http://schemas.microsoft.com/office/powerpoint/2010/main" val="124721204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76" name="Slide Number Placeholder 4"/>
          <p:cNvSpPr>
            <a:spLocks noGrp="1"/>
          </p:cNvSpPr>
          <p:nvPr>
            <p:ph type="sldNum" sz="quarter" idx="11"/>
          </p:nvPr>
        </p:nvSpPr>
        <p:spPr/>
        <p:txBody>
          <a:bodyPr/>
          <a:lstStyle/>
          <a:p>
            <a:fld id="{96E84E73-7F62-417A-B738-E2C78A14C5B8}" type="slidenum">
              <a:rPr lang="en-GB" smtClean="0"/>
              <a:pPr/>
              <a:t>24</a:t>
            </a:fld>
            <a:endParaRPr lang="en-GB" dirty="0"/>
          </a:p>
        </p:txBody>
      </p:sp>
      <p:sp>
        <p:nvSpPr>
          <p:cNvPr id="77" name="Rectangle 2"/>
          <p:cNvSpPr>
            <a:spLocks noChangeArrowheads="1"/>
          </p:cNvSpPr>
          <p:nvPr/>
        </p:nvSpPr>
        <p:spPr bwMode="auto">
          <a:xfrm>
            <a:off x="628911" y="3631869"/>
            <a:ext cx="7794625" cy="1800225"/>
          </a:xfrm>
          <a:prstGeom prst="rect">
            <a:avLst/>
          </a:prstGeom>
          <a:solidFill>
            <a:srgbClr val="FF0000">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en-GB" altLang="en-US" sz="1800" dirty="0">
              <a:latin typeface="Arial" pitchFamily="34" charset="0"/>
            </a:endParaRPr>
          </a:p>
        </p:txBody>
      </p:sp>
      <p:sp>
        <p:nvSpPr>
          <p:cNvPr id="78" name="Rectangle 3"/>
          <p:cNvSpPr>
            <a:spLocks noChangeArrowheads="1"/>
          </p:cNvSpPr>
          <p:nvPr/>
        </p:nvSpPr>
        <p:spPr bwMode="auto">
          <a:xfrm>
            <a:off x="596900" y="2744788"/>
            <a:ext cx="7794625" cy="900112"/>
          </a:xfrm>
          <a:prstGeom prst="rect">
            <a:avLst/>
          </a:prstGeom>
          <a:solidFill>
            <a:srgbClr val="FF9900">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en-GB" altLang="en-US" sz="1800" dirty="0">
              <a:latin typeface="Arial" pitchFamily="34" charset="0"/>
            </a:endParaRPr>
          </a:p>
        </p:txBody>
      </p:sp>
      <p:sp>
        <p:nvSpPr>
          <p:cNvPr id="79" name="Rectangle 4"/>
          <p:cNvSpPr>
            <a:spLocks noChangeArrowheads="1"/>
          </p:cNvSpPr>
          <p:nvPr/>
        </p:nvSpPr>
        <p:spPr bwMode="auto">
          <a:xfrm>
            <a:off x="595313" y="1843088"/>
            <a:ext cx="7794625" cy="900112"/>
          </a:xfrm>
          <a:prstGeom prst="rect">
            <a:avLst/>
          </a:prstGeom>
          <a:solidFill>
            <a:srgbClr val="00CC00">
              <a:alpha val="2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en-GB" altLang="en-US" sz="1800" dirty="0">
              <a:latin typeface="Arial" pitchFamily="34" charset="0"/>
            </a:endParaRPr>
          </a:p>
        </p:txBody>
      </p:sp>
      <p:sp>
        <p:nvSpPr>
          <p:cNvPr id="81" name="Freeform 6"/>
          <p:cNvSpPr>
            <a:spLocks/>
          </p:cNvSpPr>
          <p:nvPr/>
        </p:nvSpPr>
        <p:spPr bwMode="auto">
          <a:xfrm>
            <a:off x="790575" y="3267075"/>
            <a:ext cx="7581900" cy="2171700"/>
          </a:xfrm>
          <a:custGeom>
            <a:avLst/>
            <a:gdLst>
              <a:gd name="T0" fmla="*/ 0 w 4776"/>
              <a:gd name="T1" fmla="*/ 2147483647 h 1368"/>
              <a:gd name="T2" fmla="*/ 635079375 w 4776"/>
              <a:gd name="T3" fmla="*/ 892135313 h 1368"/>
              <a:gd name="T4" fmla="*/ 1255037813 w 4776"/>
              <a:gd name="T5" fmla="*/ 680442188 h 1368"/>
              <a:gd name="T6" fmla="*/ 1890117188 w 4776"/>
              <a:gd name="T7" fmla="*/ 2147483647 h 1368"/>
              <a:gd name="T8" fmla="*/ 2147483647 w 4776"/>
              <a:gd name="T9" fmla="*/ 2147483647 h 1368"/>
              <a:gd name="T10" fmla="*/ 2147483647 w 4776"/>
              <a:gd name="T11" fmla="*/ 2147483647 h 1368"/>
              <a:gd name="T12" fmla="*/ 2147483647 w 4776"/>
              <a:gd name="T13" fmla="*/ 2147483647 h 1368"/>
              <a:gd name="T14" fmla="*/ 2147483647 w 4776"/>
              <a:gd name="T15" fmla="*/ 2147483647 h 1368"/>
              <a:gd name="T16" fmla="*/ 2147483647 w 4776"/>
              <a:gd name="T17" fmla="*/ 2056447500 h 1368"/>
              <a:gd name="T18" fmla="*/ 2147483647 w 4776"/>
              <a:gd name="T19" fmla="*/ 1693545000 h 1368"/>
              <a:gd name="T20" fmla="*/ 2147483647 w 4776"/>
              <a:gd name="T21" fmla="*/ 2147483647 h 1368"/>
              <a:gd name="T22" fmla="*/ 2147483647 w 4776"/>
              <a:gd name="T23" fmla="*/ 2147483647 h 1368"/>
              <a:gd name="T24" fmla="*/ 2147483647 w 4776"/>
              <a:gd name="T25" fmla="*/ 2147483647 h 1368"/>
              <a:gd name="T26" fmla="*/ 2147483647 w 4776"/>
              <a:gd name="T27" fmla="*/ 60483750 h 1368"/>
              <a:gd name="T28" fmla="*/ 2147483647 w 4776"/>
              <a:gd name="T29" fmla="*/ 2147483647 h 1368"/>
              <a:gd name="T30" fmla="*/ 2147483647 w 4776"/>
              <a:gd name="T31" fmla="*/ 2147483647 h 1368"/>
              <a:gd name="T32" fmla="*/ 2147483647 w 4776"/>
              <a:gd name="T33" fmla="*/ 2147483647 h 1368"/>
              <a:gd name="T34" fmla="*/ 2147483647 w 4776"/>
              <a:gd name="T35" fmla="*/ 2056447500 h 1368"/>
              <a:gd name="T36" fmla="*/ 2147483647 w 4776"/>
              <a:gd name="T37" fmla="*/ 0 h 1368"/>
              <a:gd name="T38" fmla="*/ 2147483647 w 4776"/>
              <a:gd name="T39" fmla="*/ 2147483647 h 13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776" h="1368">
                <a:moveTo>
                  <a:pt x="0" y="954"/>
                </a:moveTo>
                <a:lnTo>
                  <a:pt x="252" y="354"/>
                </a:lnTo>
                <a:lnTo>
                  <a:pt x="498" y="270"/>
                </a:lnTo>
                <a:lnTo>
                  <a:pt x="750" y="900"/>
                </a:lnTo>
                <a:lnTo>
                  <a:pt x="1002" y="1086"/>
                </a:lnTo>
                <a:lnTo>
                  <a:pt x="1254" y="870"/>
                </a:lnTo>
                <a:lnTo>
                  <a:pt x="1500" y="882"/>
                </a:lnTo>
                <a:lnTo>
                  <a:pt x="1758" y="1368"/>
                </a:lnTo>
                <a:lnTo>
                  <a:pt x="2004" y="816"/>
                </a:lnTo>
                <a:lnTo>
                  <a:pt x="2256" y="672"/>
                </a:lnTo>
                <a:lnTo>
                  <a:pt x="2496" y="1320"/>
                </a:lnTo>
                <a:lnTo>
                  <a:pt x="2754" y="858"/>
                </a:lnTo>
                <a:lnTo>
                  <a:pt x="3018" y="924"/>
                </a:lnTo>
                <a:lnTo>
                  <a:pt x="3270" y="24"/>
                </a:lnTo>
                <a:lnTo>
                  <a:pt x="3516" y="1206"/>
                </a:lnTo>
                <a:lnTo>
                  <a:pt x="3768" y="1212"/>
                </a:lnTo>
                <a:lnTo>
                  <a:pt x="4014" y="870"/>
                </a:lnTo>
                <a:lnTo>
                  <a:pt x="4272" y="816"/>
                </a:lnTo>
                <a:lnTo>
                  <a:pt x="4524" y="0"/>
                </a:lnTo>
                <a:lnTo>
                  <a:pt x="4776" y="858"/>
                </a:lnTo>
              </a:path>
            </a:pathLst>
          </a:custGeom>
          <a:noFill/>
          <a:ln w="38100" cmpd="sng">
            <a:solidFill>
              <a:srgbClr val="CC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82" name="Freeform 7"/>
          <p:cNvSpPr>
            <a:spLocks/>
          </p:cNvSpPr>
          <p:nvPr/>
        </p:nvSpPr>
        <p:spPr bwMode="auto">
          <a:xfrm>
            <a:off x="800100" y="2276475"/>
            <a:ext cx="7553325" cy="2428875"/>
          </a:xfrm>
          <a:custGeom>
            <a:avLst/>
            <a:gdLst>
              <a:gd name="T0" fmla="*/ 0 w 4758"/>
              <a:gd name="T1" fmla="*/ 2101810313 h 1530"/>
              <a:gd name="T2" fmla="*/ 619958438 w 4758"/>
              <a:gd name="T3" fmla="*/ 756046875 h 1530"/>
              <a:gd name="T4" fmla="*/ 1224795938 w 4758"/>
              <a:gd name="T5" fmla="*/ 1179433125 h 1530"/>
              <a:gd name="T6" fmla="*/ 1874996250 w 4758"/>
              <a:gd name="T7" fmla="*/ 1723786875 h 1530"/>
              <a:gd name="T8" fmla="*/ 2147483647 w 4758"/>
              <a:gd name="T9" fmla="*/ 756046875 h 1530"/>
              <a:gd name="T10" fmla="*/ 2147483647 w 4758"/>
              <a:gd name="T11" fmla="*/ 1466730938 h 1530"/>
              <a:gd name="T12" fmla="*/ 2147483647 w 4758"/>
              <a:gd name="T13" fmla="*/ 1134070313 h 1530"/>
              <a:gd name="T14" fmla="*/ 2147483647 w 4758"/>
              <a:gd name="T15" fmla="*/ 2147483647 h 1530"/>
              <a:gd name="T16" fmla="*/ 2147483647 w 4758"/>
              <a:gd name="T17" fmla="*/ 1421368125 h 1530"/>
              <a:gd name="T18" fmla="*/ 2147483647 w 4758"/>
              <a:gd name="T19" fmla="*/ 2147483647 h 1530"/>
              <a:gd name="T20" fmla="*/ 2147483647 w 4758"/>
              <a:gd name="T21" fmla="*/ 1300400625 h 1530"/>
              <a:gd name="T22" fmla="*/ 2147483647 w 4758"/>
              <a:gd name="T23" fmla="*/ 1965721875 h 1530"/>
              <a:gd name="T24" fmla="*/ 2147483647 w 4758"/>
              <a:gd name="T25" fmla="*/ 1602819375 h 1530"/>
              <a:gd name="T26" fmla="*/ 2147483647 w 4758"/>
              <a:gd name="T27" fmla="*/ 90725625 h 1530"/>
              <a:gd name="T28" fmla="*/ 2147483647 w 4758"/>
              <a:gd name="T29" fmla="*/ 2086689375 h 1530"/>
              <a:gd name="T30" fmla="*/ 2147483647 w 4758"/>
              <a:gd name="T31" fmla="*/ 1829633438 h 1530"/>
              <a:gd name="T32" fmla="*/ 2147483647 w 4758"/>
              <a:gd name="T33" fmla="*/ 0 h 1530"/>
              <a:gd name="T34" fmla="*/ 2147483647 w 4758"/>
              <a:gd name="T35" fmla="*/ 1118949375 h 1530"/>
              <a:gd name="T36" fmla="*/ 2147483647 w 4758"/>
              <a:gd name="T37" fmla="*/ 136088438 h 1530"/>
              <a:gd name="T38" fmla="*/ 2147483647 w 4758"/>
              <a:gd name="T39" fmla="*/ 1103828438 h 15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758" h="1530">
                <a:moveTo>
                  <a:pt x="0" y="834"/>
                </a:moveTo>
                <a:lnTo>
                  <a:pt x="246" y="300"/>
                </a:lnTo>
                <a:lnTo>
                  <a:pt x="486" y="468"/>
                </a:lnTo>
                <a:lnTo>
                  <a:pt x="744" y="684"/>
                </a:lnTo>
                <a:lnTo>
                  <a:pt x="1008" y="300"/>
                </a:lnTo>
                <a:lnTo>
                  <a:pt x="1236" y="582"/>
                </a:lnTo>
                <a:lnTo>
                  <a:pt x="1494" y="450"/>
                </a:lnTo>
                <a:lnTo>
                  <a:pt x="1758" y="1530"/>
                </a:lnTo>
                <a:lnTo>
                  <a:pt x="1992" y="564"/>
                </a:lnTo>
                <a:lnTo>
                  <a:pt x="2250" y="1014"/>
                </a:lnTo>
                <a:lnTo>
                  <a:pt x="2508" y="516"/>
                </a:lnTo>
                <a:lnTo>
                  <a:pt x="2754" y="780"/>
                </a:lnTo>
                <a:lnTo>
                  <a:pt x="3012" y="636"/>
                </a:lnTo>
                <a:lnTo>
                  <a:pt x="3252" y="36"/>
                </a:lnTo>
                <a:lnTo>
                  <a:pt x="3504" y="828"/>
                </a:lnTo>
                <a:lnTo>
                  <a:pt x="3750" y="726"/>
                </a:lnTo>
                <a:lnTo>
                  <a:pt x="4014" y="0"/>
                </a:lnTo>
                <a:lnTo>
                  <a:pt x="4254" y="444"/>
                </a:lnTo>
                <a:lnTo>
                  <a:pt x="4512" y="54"/>
                </a:lnTo>
                <a:lnTo>
                  <a:pt x="4758" y="438"/>
                </a:lnTo>
              </a:path>
            </a:pathLst>
          </a:custGeom>
          <a:noFill/>
          <a:ln w="38100" cmpd="sng">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grpSp>
        <p:nvGrpSpPr>
          <p:cNvPr id="83" name="Group 8"/>
          <p:cNvGrpSpPr>
            <a:grpSpLocks/>
          </p:cNvGrpSpPr>
          <p:nvPr/>
        </p:nvGrpSpPr>
        <p:grpSpPr bwMode="auto">
          <a:xfrm>
            <a:off x="269875" y="1687513"/>
            <a:ext cx="8274050" cy="4481512"/>
            <a:chOff x="170" y="1093"/>
            <a:chExt cx="5212" cy="2823"/>
          </a:xfrm>
        </p:grpSpPr>
        <p:grpSp>
          <p:nvGrpSpPr>
            <p:cNvPr id="84" name="Group 9"/>
            <p:cNvGrpSpPr>
              <a:grpSpLocks/>
            </p:cNvGrpSpPr>
            <p:nvPr/>
          </p:nvGrpSpPr>
          <p:grpSpPr bwMode="auto">
            <a:xfrm>
              <a:off x="378" y="1188"/>
              <a:ext cx="5004" cy="2346"/>
              <a:chOff x="312" y="738"/>
              <a:chExt cx="5004" cy="2346"/>
            </a:xfrm>
          </p:grpSpPr>
          <p:sp>
            <p:nvSpPr>
              <p:cNvPr id="110" name="Line 10"/>
              <p:cNvSpPr>
                <a:spLocks noChangeShapeType="1"/>
              </p:cNvSpPr>
              <p:nvPr/>
            </p:nvSpPr>
            <p:spPr bwMode="auto">
              <a:xfrm>
                <a:off x="312" y="1314"/>
                <a:ext cx="0" cy="16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11" name="Line 11"/>
              <p:cNvSpPr>
                <a:spLocks noChangeShapeType="1"/>
              </p:cNvSpPr>
              <p:nvPr/>
            </p:nvSpPr>
            <p:spPr bwMode="auto">
              <a:xfrm flipH="1">
                <a:off x="312" y="3012"/>
                <a:ext cx="500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12" name="Line 12"/>
              <p:cNvSpPr>
                <a:spLocks noChangeShapeType="1"/>
              </p:cNvSpPr>
              <p:nvPr/>
            </p:nvSpPr>
            <p:spPr bwMode="auto">
              <a:xfrm>
                <a:off x="312" y="1308"/>
                <a:ext cx="6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13" name="Line 13"/>
              <p:cNvSpPr>
                <a:spLocks noChangeShapeType="1"/>
              </p:cNvSpPr>
              <p:nvPr/>
            </p:nvSpPr>
            <p:spPr bwMode="auto">
              <a:xfrm>
                <a:off x="312" y="1876"/>
                <a:ext cx="6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14" name="Line 14"/>
              <p:cNvSpPr>
                <a:spLocks noChangeShapeType="1"/>
              </p:cNvSpPr>
              <p:nvPr/>
            </p:nvSpPr>
            <p:spPr bwMode="auto">
              <a:xfrm>
                <a:off x="312" y="2444"/>
                <a:ext cx="6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15" name="Line 15"/>
              <p:cNvSpPr>
                <a:spLocks noChangeShapeType="1"/>
              </p:cNvSpPr>
              <p:nvPr/>
            </p:nvSpPr>
            <p:spPr bwMode="auto">
              <a:xfrm>
                <a:off x="438" y="3006"/>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16" name="Line 16"/>
              <p:cNvSpPr>
                <a:spLocks noChangeShapeType="1"/>
              </p:cNvSpPr>
              <p:nvPr/>
            </p:nvSpPr>
            <p:spPr bwMode="auto">
              <a:xfrm>
                <a:off x="688" y="3006"/>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17" name="Line 17"/>
              <p:cNvSpPr>
                <a:spLocks noChangeShapeType="1"/>
              </p:cNvSpPr>
              <p:nvPr/>
            </p:nvSpPr>
            <p:spPr bwMode="auto">
              <a:xfrm>
                <a:off x="939" y="3006"/>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18" name="Line 18"/>
              <p:cNvSpPr>
                <a:spLocks noChangeShapeType="1"/>
              </p:cNvSpPr>
              <p:nvPr/>
            </p:nvSpPr>
            <p:spPr bwMode="auto">
              <a:xfrm>
                <a:off x="1190" y="3006"/>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19" name="Line 19"/>
              <p:cNvSpPr>
                <a:spLocks noChangeShapeType="1"/>
              </p:cNvSpPr>
              <p:nvPr/>
            </p:nvSpPr>
            <p:spPr bwMode="auto">
              <a:xfrm>
                <a:off x="1440" y="3006"/>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20" name="Line 20"/>
              <p:cNvSpPr>
                <a:spLocks noChangeShapeType="1"/>
              </p:cNvSpPr>
              <p:nvPr/>
            </p:nvSpPr>
            <p:spPr bwMode="auto">
              <a:xfrm>
                <a:off x="1691" y="3006"/>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21" name="Line 21"/>
              <p:cNvSpPr>
                <a:spLocks noChangeShapeType="1"/>
              </p:cNvSpPr>
              <p:nvPr/>
            </p:nvSpPr>
            <p:spPr bwMode="auto">
              <a:xfrm>
                <a:off x="1942" y="3006"/>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22" name="Line 22"/>
              <p:cNvSpPr>
                <a:spLocks noChangeShapeType="1"/>
              </p:cNvSpPr>
              <p:nvPr/>
            </p:nvSpPr>
            <p:spPr bwMode="auto">
              <a:xfrm>
                <a:off x="2193" y="3006"/>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23" name="Line 23"/>
              <p:cNvSpPr>
                <a:spLocks noChangeShapeType="1"/>
              </p:cNvSpPr>
              <p:nvPr/>
            </p:nvSpPr>
            <p:spPr bwMode="auto">
              <a:xfrm>
                <a:off x="2443" y="3006"/>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24" name="Line 24"/>
              <p:cNvSpPr>
                <a:spLocks noChangeShapeType="1"/>
              </p:cNvSpPr>
              <p:nvPr/>
            </p:nvSpPr>
            <p:spPr bwMode="auto">
              <a:xfrm>
                <a:off x="2694" y="3006"/>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25" name="Line 25"/>
              <p:cNvSpPr>
                <a:spLocks noChangeShapeType="1"/>
              </p:cNvSpPr>
              <p:nvPr/>
            </p:nvSpPr>
            <p:spPr bwMode="auto">
              <a:xfrm>
                <a:off x="2945" y="3006"/>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26" name="Line 26"/>
              <p:cNvSpPr>
                <a:spLocks noChangeShapeType="1"/>
              </p:cNvSpPr>
              <p:nvPr/>
            </p:nvSpPr>
            <p:spPr bwMode="auto">
              <a:xfrm>
                <a:off x="3196" y="3006"/>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27" name="Line 27"/>
              <p:cNvSpPr>
                <a:spLocks noChangeShapeType="1"/>
              </p:cNvSpPr>
              <p:nvPr/>
            </p:nvSpPr>
            <p:spPr bwMode="auto">
              <a:xfrm>
                <a:off x="3446" y="3006"/>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28" name="Line 28"/>
              <p:cNvSpPr>
                <a:spLocks noChangeShapeType="1"/>
              </p:cNvSpPr>
              <p:nvPr/>
            </p:nvSpPr>
            <p:spPr bwMode="auto">
              <a:xfrm>
                <a:off x="3697" y="3006"/>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29" name="Line 29"/>
              <p:cNvSpPr>
                <a:spLocks noChangeShapeType="1"/>
              </p:cNvSpPr>
              <p:nvPr/>
            </p:nvSpPr>
            <p:spPr bwMode="auto">
              <a:xfrm>
                <a:off x="3948" y="3006"/>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30" name="Line 30"/>
              <p:cNvSpPr>
                <a:spLocks noChangeShapeType="1"/>
              </p:cNvSpPr>
              <p:nvPr/>
            </p:nvSpPr>
            <p:spPr bwMode="auto">
              <a:xfrm>
                <a:off x="4199" y="3006"/>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31" name="Line 31"/>
              <p:cNvSpPr>
                <a:spLocks noChangeShapeType="1"/>
              </p:cNvSpPr>
              <p:nvPr/>
            </p:nvSpPr>
            <p:spPr bwMode="auto">
              <a:xfrm>
                <a:off x="4449" y="3006"/>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32" name="Line 32"/>
              <p:cNvSpPr>
                <a:spLocks noChangeShapeType="1"/>
              </p:cNvSpPr>
              <p:nvPr/>
            </p:nvSpPr>
            <p:spPr bwMode="auto">
              <a:xfrm>
                <a:off x="4700" y="3006"/>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33" name="Line 33"/>
              <p:cNvSpPr>
                <a:spLocks noChangeShapeType="1"/>
              </p:cNvSpPr>
              <p:nvPr/>
            </p:nvSpPr>
            <p:spPr bwMode="auto">
              <a:xfrm>
                <a:off x="4951" y="3006"/>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34" name="Line 34"/>
              <p:cNvSpPr>
                <a:spLocks noChangeShapeType="1"/>
              </p:cNvSpPr>
              <p:nvPr/>
            </p:nvSpPr>
            <p:spPr bwMode="auto">
              <a:xfrm>
                <a:off x="5202" y="3006"/>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35" name="Line 35"/>
              <p:cNvSpPr>
                <a:spLocks noChangeShapeType="1"/>
              </p:cNvSpPr>
              <p:nvPr/>
            </p:nvSpPr>
            <p:spPr bwMode="auto">
              <a:xfrm>
                <a:off x="312" y="742"/>
                <a:ext cx="6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36" name="Line 36"/>
              <p:cNvSpPr>
                <a:spLocks noChangeShapeType="1"/>
              </p:cNvSpPr>
              <p:nvPr/>
            </p:nvSpPr>
            <p:spPr bwMode="auto">
              <a:xfrm>
                <a:off x="312" y="1310"/>
                <a:ext cx="6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37" name="Line 37"/>
              <p:cNvSpPr>
                <a:spLocks noChangeShapeType="1"/>
              </p:cNvSpPr>
              <p:nvPr/>
            </p:nvSpPr>
            <p:spPr bwMode="auto">
              <a:xfrm flipV="1">
                <a:off x="312" y="738"/>
                <a:ext cx="0" cy="15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grpSp>
        <p:sp>
          <p:nvSpPr>
            <p:cNvPr id="85" name="Text Box 38"/>
            <p:cNvSpPr txBox="1">
              <a:spLocks noChangeArrowheads="1"/>
            </p:cNvSpPr>
            <p:nvPr/>
          </p:nvSpPr>
          <p:spPr bwMode="auto">
            <a:xfrm>
              <a:off x="416" y="3573"/>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200" b="1" dirty="0">
                  <a:latin typeface="Arial" pitchFamily="34" charset="0"/>
                </a:rPr>
                <a:t>1</a:t>
              </a:r>
            </a:p>
          </p:txBody>
        </p:sp>
        <p:sp>
          <p:nvSpPr>
            <p:cNvPr id="86" name="Text Box 39"/>
            <p:cNvSpPr txBox="1">
              <a:spLocks noChangeArrowheads="1"/>
            </p:cNvSpPr>
            <p:nvPr/>
          </p:nvSpPr>
          <p:spPr bwMode="auto">
            <a:xfrm>
              <a:off x="666" y="3573"/>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200" b="1" dirty="0">
                  <a:latin typeface="Arial" pitchFamily="34" charset="0"/>
                </a:rPr>
                <a:t>2</a:t>
              </a:r>
            </a:p>
          </p:txBody>
        </p:sp>
        <p:sp>
          <p:nvSpPr>
            <p:cNvPr id="87" name="Text Box 40"/>
            <p:cNvSpPr txBox="1">
              <a:spLocks noChangeArrowheads="1"/>
            </p:cNvSpPr>
            <p:nvPr/>
          </p:nvSpPr>
          <p:spPr bwMode="auto">
            <a:xfrm>
              <a:off x="917" y="3573"/>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200" b="1" dirty="0">
                  <a:latin typeface="Arial" pitchFamily="34" charset="0"/>
                </a:rPr>
                <a:t>3</a:t>
              </a:r>
            </a:p>
          </p:txBody>
        </p:sp>
        <p:sp>
          <p:nvSpPr>
            <p:cNvPr id="88" name="Text Box 41"/>
            <p:cNvSpPr txBox="1">
              <a:spLocks noChangeArrowheads="1"/>
            </p:cNvSpPr>
            <p:nvPr/>
          </p:nvSpPr>
          <p:spPr bwMode="auto">
            <a:xfrm>
              <a:off x="1168" y="3573"/>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200" b="1" dirty="0">
                  <a:latin typeface="Arial" pitchFamily="34" charset="0"/>
                </a:rPr>
                <a:t>4</a:t>
              </a:r>
            </a:p>
          </p:txBody>
        </p:sp>
        <p:sp>
          <p:nvSpPr>
            <p:cNvPr id="89" name="Text Box 42"/>
            <p:cNvSpPr txBox="1">
              <a:spLocks noChangeArrowheads="1"/>
            </p:cNvSpPr>
            <p:nvPr/>
          </p:nvSpPr>
          <p:spPr bwMode="auto">
            <a:xfrm>
              <a:off x="1419" y="3573"/>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200" b="1" dirty="0">
                  <a:latin typeface="Arial" pitchFamily="34" charset="0"/>
                </a:rPr>
                <a:t>5</a:t>
              </a:r>
            </a:p>
          </p:txBody>
        </p:sp>
        <p:sp>
          <p:nvSpPr>
            <p:cNvPr id="90" name="Text Box 43"/>
            <p:cNvSpPr txBox="1">
              <a:spLocks noChangeArrowheads="1"/>
            </p:cNvSpPr>
            <p:nvPr/>
          </p:nvSpPr>
          <p:spPr bwMode="auto">
            <a:xfrm>
              <a:off x="1670" y="3573"/>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200" b="1" dirty="0">
                  <a:latin typeface="Arial" pitchFamily="34" charset="0"/>
                </a:rPr>
                <a:t>6</a:t>
              </a:r>
            </a:p>
          </p:txBody>
        </p:sp>
        <p:sp>
          <p:nvSpPr>
            <p:cNvPr id="91" name="Text Box 44"/>
            <p:cNvSpPr txBox="1">
              <a:spLocks noChangeArrowheads="1"/>
            </p:cNvSpPr>
            <p:nvPr/>
          </p:nvSpPr>
          <p:spPr bwMode="auto">
            <a:xfrm>
              <a:off x="1921" y="3573"/>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200" b="1" dirty="0">
                  <a:latin typeface="Arial" pitchFamily="34" charset="0"/>
                </a:rPr>
                <a:t>7</a:t>
              </a:r>
            </a:p>
          </p:txBody>
        </p:sp>
        <p:sp>
          <p:nvSpPr>
            <p:cNvPr id="92" name="Text Box 45"/>
            <p:cNvSpPr txBox="1">
              <a:spLocks noChangeArrowheads="1"/>
            </p:cNvSpPr>
            <p:nvPr/>
          </p:nvSpPr>
          <p:spPr bwMode="auto">
            <a:xfrm>
              <a:off x="2172" y="3573"/>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200" b="1" dirty="0">
                  <a:latin typeface="Arial" pitchFamily="34" charset="0"/>
                </a:rPr>
                <a:t>8</a:t>
              </a:r>
            </a:p>
          </p:txBody>
        </p:sp>
        <p:sp>
          <p:nvSpPr>
            <p:cNvPr id="93" name="Text Box 46"/>
            <p:cNvSpPr txBox="1">
              <a:spLocks noChangeArrowheads="1"/>
            </p:cNvSpPr>
            <p:nvPr/>
          </p:nvSpPr>
          <p:spPr bwMode="auto">
            <a:xfrm>
              <a:off x="2423" y="3573"/>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200" b="1" dirty="0">
                  <a:latin typeface="Arial" pitchFamily="34" charset="0"/>
                </a:rPr>
                <a:t>9</a:t>
              </a:r>
            </a:p>
          </p:txBody>
        </p:sp>
        <p:sp>
          <p:nvSpPr>
            <p:cNvPr id="94" name="Text Box 47"/>
            <p:cNvSpPr txBox="1">
              <a:spLocks noChangeArrowheads="1"/>
            </p:cNvSpPr>
            <p:nvPr/>
          </p:nvSpPr>
          <p:spPr bwMode="auto">
            <a:xfrm>
              <a:off x="2648" y="3573"/>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200" b="1" dirty="0">
                  <a:latin typeface="Arial" pitchFamily="34" charset="0"/>
                </a:rPr>
                <a:t>10</a:t>
              </a:r>
            </a:p>
          </p:txBody>
        </p:sp>
        <p:sp>
          <p:nvSpPr>
            <p:cNvPr id="95" name="Text Box 48"/>
            <p:cNvSpPr txBox="1">
              <a:spLocks noChangeArrowheads="1"/>
            </p:cNvSpPr>
            <p:nvPr/>
          </p:nvSpPr>
          <p:spPr bwMode="auto">
            <a:xfrm>
              <a:off x="2899" y="3573"/>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200" b="1" dirty="0">
                  <a:latin typeface="Arial" pitchFamily="34" charset="0"/>
                </a:rPr>
                <a:t>11</a:t>
              </a:r>
            </a:p>
          </p:txBody>
        </p:sp>
        <p:sp>
          <p:nvSpPr>
            <p:cNvPr id="96" name="Text Box 49"/>
            <p:cNvSpPr txBox="1">
              <a:spLocks noChangeArrowheads="1"/>
            </p:cNvSpPr>
            <p:nvPr/>
          </p:nvSpPr>
          <p:spPr bwMode="auto">
            <a:xfrm>
              <a:off x="3150" y="3573"/>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200" b="1" dirty="0">
                  <a:latin typeface="Arial" pitchFamily="34" charset="0"/>
                </a:rPr>
                <a:t>12</a:t>
              </a:r>
            </a:p>
          </p:txBody>
        </p:sp>
        <p:sp>
          <p:nvSpPr>
            <p:cNvPr id="97" name="Text Box 50"/>
            <p:cNvSpPr txBox="1">
              <a:spLocks noChangeArrowheads="1"/>
            </p:cNvSpPr>
            <p:nvPr/>
          </p:nvSpPr>
          <p:spPr bwMode="auto">
            <a:xfrm>
              <a:off x="3401" y="3573"/>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200" b="1" dirty="0">
                  <a:latin typeface="Arial" pitchFamily="34" charset="0"/>
                </a:rPr>
                <a:t>13</a:t>
              </a:r>
            </a:p>
          </p:txBody>
        </p:sp>
        <p:sp>
          <p:nvSpPr>
            <p:cNvPr id="98" name="Text Box 51"/>
            <p:cNvSpPr txBox="1">
              <a:spLocks noChangeArrowheads="1"/>
            </p:cNvSpPr>
            <p:nvPr/>
          </p:nvSpPr>
          <p:spPr bwMode="auto">
            <a:xfrm>
              <a:off x="3652" y="3573"/>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200" b="1" dirty="0">
                  <a:latin typeface="Arial" pitchFamily="34" charset="0"/>
                </a:rPr>
                <a:t>14</a:t>
              </a:r>
            </a:p>
          </p:txBody>
        </p:sp>
        <p:sp>
          <p:nvSpPr>
            <p:cNvPr id="99" name="Text Box 52"/>
            <p:cNvSpPr txBox="1">
              <a:spLocks noChangeArrowheads="1"/>
            </p:cNvSpPr>
            <p:nvPr/>
          </p:nvSpPr>
          <p:spPr bwMode="auto">
            <a:xfrm>
              <a:off x="3903" y="3573"/>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200" b="1" dirty="0">
                  <a:latin typeface="Arial" pitchFamily="34" charset="0"/>
                </a:rPr>
                <a:t>15</a:t>
              </a:r>
            </a:p>
          </p:txBody>
        </p:sp>
        <p:sp>
          <p:nvSpPr>
            <p:cNvPr id="100" name="Text Box 53"/>
            <p:cNvSpPr txBox="1">
              <a:spLocks noChangeArrowheads="1"/>
            </p:cNvSpPr>
            <p:nvPr/>
          </p:nvSpPr>
          <p:spPr bwMode="auto">
            <a:xfrm>
              <a:off x="4154" y="3573"/>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200" b="1" dirty="0">
                  <a:latin typeface="Arial" pitchFamily="34" charset="0"/>
                </a:rPr>
                <a:t>16</a:t>
              </a:r>
            </a:p>
          </p:txBody>
        </p:sp>
        <p:sp>
          <p:nvSpPr>
            <p:cNvPr id="101" name="Text Box 54"/>
            <p:cNvSpPr txBox="1">
              <a:spLocks noChangeArrowheads="1"/>
            </p:cNvSpPr>
            <p:nvPr/>
          </p:nvSpPr>
          <p:spPr bwMode="auto">
            <a:xfrm>
              <a:off x="4405" y="3573"/>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200" b="1" dirty="0">
                  <a:latin typeface="Arial" pitchFamily="34" charset="0"/>
                </a:rPr>
                <a:t>17</a:t>
              </a:r>
            </a:p>
          </p:txBody>
        </p:sp>
        <p:sp>
          <p:nvSpPr>
            <p:cNvPr id="102" name="Text Box 55"/>
            <p:cNvSpPr txBox="1">
              <a:spLocks noChangeArrowheads="1"/>
            </p:cNvSpPr>
            <p:nvPr/>
          </p:nvSpPr>
          <p:spPr bwMode="auto">
            <a:xfrm>
              <a:off x="4656" y="3573"/>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200" b="1" dirty="0">
                  <a:latin typeface="Arial" pitchFamily="34" charset="0"/>
                </a:rPr>
                <a:t>18</a:t>
              </a:r>
            </a:p>
          </p:txBody>
        </p:sp>
        <p:sp>
          <p:nvSpPr>
            <p:cNvPr id="103" name="Text Box 56"/>
            <p:cNvSpPr txBox="1">
              <a:spLocks noChangeArrowheads="1"/>
            </p:cNvSpPr>
            <p:nvPr/>
          </p:nvSpPr>
          <p:spPr bwMode="auto">
            <a:xfrm>
              <a:off x="4907" y="3573"/>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200" b="1" dirty="0">
                  <a:latin typeface="Arial" pitchFamily="34" charset="0"/>
                </a:rPr>
                <a:t>19</a:t>
              </a:r>
            </a:p>
          </p:txBody>
        </p:sp>
        <p:sp>
          <p:nvSpPr>
            <p:cNvPr id="104" name="Text Box 57"/>
            <p:cNvSpPr txBox="1">
              <a:spLocks noChangeArrowheads="1"/>
            </p:cNvSpPr>
            <p:nvPr/>
          </p:nvSpPr>
          <p:spPr bwMode="auto">
            <a:xfrm>
              <a:off x="5158" y="3573"/>
              <a:ext cx="22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200" b="1" dirty="0">
                  <a:latin typeface="Arial" pitchFamily="34" charset="0"/>
                </a:rPr>
                <a:t>20</a:t>
              </a:r>
            </a:p>
          </p:txBody>
        </p:sp>
        <p:sp>
          <p:nvSpPr>
            <p:cNvPr id="105" name="Text Box 58"/>
            <p:cNvSpPr txBox="1">
              <a:spLocks noChangeArrowheads="1"/>
            </p:cNvSpPr>
            <p:nvPr/>
          </p:nvSpPr>
          <p:spPr bwMode="auto">
            <a:xfrm>
              <a:off x="170" y="2797"/>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400" b="1" dirty="0">
                  <a:latin typeface="Arial" pitchFamily="34" charset="0"/>
                </a:rPr>
                <a:t>1</a:t>
              </a:r>
            </a:p>
          </p:txBody>
        </p:sp>
        <p:sp>
          <p:nvSpPr>
            <p:cNvPr id="106" name="Text Box 59"/>
            <p:cNvSpPr txBox="1">
              <a:spLocks noChangeArrowheads="1"/>
            </p:cNvSpPr>
            <p:nvPr/>
          </p:nvSpPr>
          <p:spPr bwMode="auto">
            <a:xfrm>
              <a:off x="170" y="2229"/>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400" b="1" dirty="0">
                  <a:latin typeface="Arial" pitchFamily="34" charset="0"/>
                </a:rPr>
                <a:t>2</a:t>
              </a:r>
            </a:p>
          </p:txBody>
        </p:sp>
        <p:sp>
          <p:nvSpPr>
            <p:cNvPr id="107" name="Text Box 60"/>
            <p:cNvSpPr txBox="1">
              <a:spLocks noChangeArrowheads="1"/>
            </p:cNvSpPr>
            <p:nvPr/>
          </p:nvSpPr>
          <p:spPr bwMode="auto">
            <a:xfrm>
              <a:off x="170" y="1661"/>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400" b="1" dirty="0">
                  <a:latin typeface="Arial" pitchFamily="34" charset="0"/>
                </a:rPr>
                <a:t>3</a:t>
              </a:r>
            </a:p>
          </p:txBody>
        </p:sp>
        <p:sp>
          <p:nvSpPr>
            <p:cNvPr id="108" name="Text Box 61"/>
            <p:cNvSpPr txBox="1">
              <a:spLocks noChangeArrowheads="1"/>
            </p:cNvSpPr>
            <p:nvPr/>
          </p:nvSpPr>
          <p:spPr bwMode="auto">
            <a:xfrm>
              <a:off x="170" y="1093"/>
              <a:ext cx="17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400" b="1" dirty="0">
                  <a:latin typeface="Arial" pitchFamily="34" charset="0"/>
                </a:rPr>
                <a:t>4</a:t>
              </a:r>
            </a:p>
          </p:txBody>
        </p:sp>
        <p:sp>
          <p:nvSpPr>
            <p:cNvPr id="109" name="Text Box 62"/>
            <p:cNvSpPr txBox="1">
              <a:spLocks noChangeArrowheads="1"/>
            </p:cNvSpPr>
            <p:nvPr/>
          </p:nvSpPr>
          <p:spPr bwMode="auto">
            <a:xfrm>
              <a:off x="2178" y="3683"/>
              <a:ext cx="128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b="1" dirty="0" smtClean="0">
                  <a:latin typeface="Arial" pitchFamily="34" charset="0"/>
                </a:rPr>
                <a:t>EI PSMF element</a:t>
              </a:r>
              <a:endParaRPr lang="en-GB" altLang="en-US" sz="1800" b="1" dirty="0">
                <a:latin typeface="Arial" pitchFamily="34" charset="0"/>
              </a:endParaRPr>
            </a:p>
          </p:txBody>
        </p:sp>
      </p:grpSp>
      <p:sp>
        <p:nvSpPr>
          <p:cNvPr id="138" name="Freeform 63"/>
          <p:cNvSpPr>
            <a:spLocks/>
          </p:cNvSpPr>
          <p:nvPr/>
        </p:nvSpPr>
        <p:spPr bwMode="auto">
          <a:xfrm>
            <a:off x="781050" y="2057400"/>
            <a:ext cx="7707313" cy="1781175"/>
          </a:xfrm>
          <a:custGeom>
            <a:avLst/>
            <a:gdLst>
              <a:gd name="T0" fmla="*/ 0 w 4855"/>
              <a:gd name="T1" fmla="*/ 1270158750 h 1122"/>
              <a:gd name="T2" fmla="*/ 635079416 w 4855"/>
              <a:gd name="T3" fmla="*/ 2147483647 h 1122"/>
              <a:gd name="T4" fmla="*/ 1270158832 w 4855"/>
              <a:gd name="T5" fmla="*/ 2147483647 h 1122"/>
              <a:gd name="T6" fmla="*/ 1920359187 w 4855"/>
              <a:gd name="T7" fmla="*/ 2147483647 h 1122"/>
              <a:gd name="T8" fmla="*/ 2147483647 w 4855"/>
              <a:gd name="T9" fmla="*/ 1300400625 h 1122"/>
              <a:gd name="T10" fmla="*/ 2147483647 w 4855"/>
              <a:gd name="T11" fmla="*/ 922377188 h 1122"/>
              <a:gd name="T12" fmla="*/ 2147483647 w 4855"/>
              <a:gd name="T13" fmla="*/ 2147483647 h 1122"/>
              <a:gd name="T14" fmla="*/ 2147483647 w 4855"/>
              <a:gd name="T15" fmla="*/ 2147483647 h 1122"/>
              <a:gd name="T16" fmla="*/ 2147483647 w 4855"/>
              <a:gd name="T17" fmla="*/ 408265313 h 1122"/>
              <a:gd name="T18" fmla="*/ 2147483647 w 4855"/>
              <a:gd name="T19" fmla="*/ 408265313 h 1122"/>
              <a:gd name="T20" fmla="*/ 2147483647 w 4855"/>
              <a:gd name="T21" fmla="*/ 1436489063 h 1122"/>
              <a:gd name="T22" fmla="*/ 2147483647 w 4855"/>
              <a:gd name="T23" fmla="*/ 1209675000 h 1122"/>
              <a:gd name="T24" fmla="*/ 2147483647 w 4855"/>
              <a:gd name="T25" fmla="*/ 105846563 h 1122"/>
              <a:gd name="T26" fmla="*/ 2147483647 w 4855"/>
              <a:gd name="T27" fmla="*/ 650200313 h 1122"/>
              <a:gd name="T28" fmla="*/ 2147483647 w 4855"/>
              <a:gd name="T29" fmla="*/ 151209375 h 1122"/>
              <a:gd name="T30" fmla="*/ 2147483647 w 4855"/>
              <a:gd name="T31" fmla="*/ 151209375 h 1122"/>
              <a:gd name="T32" fmla="*/ 2147483647 w 4855"/>
              <a:gd name="T33" fmla="*/ 0 h 1122"/>
              <a:gd name="T34" fmla="*/ 2147483647 w 4855"/>
              <a:gd name="T35" fmla="*/ 1784270625 h 1122"/>
              <a:gd name="T36" fmla="*/ 2147483647 w 4855"/>
              <a:gd name="T37" fmla="*/ 1784270625 h 1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855" h="1122">
                <a:moveTo>
                  <a:pt x="0" y="504"/>
                </a:moveTo>
                <a:lnTo>
                  <a:pt x="252" y="1122"/>
                </a:lnTo>
                <a:lnTo>
                  <a:pt x="504" y="1032"/>
                </a:lnTo>
                <a:lnTo>
                  <a:pt x="762" y="912"/>
                </a:lnTo>
                <a:lnTo>
                  <a:pt x="1020" y="516"/>
                </a:lnTo>
                <a:lnTo>
                  <a:pt x="1230" y="366"/>
                </a:lnTo>
                <a:lnTo>
                  <a:pt x="1506" y="1062"/>
                </a:lnTo>
                <a:lnTo>
                  <a:pt x="2004" y="918"/>
                </a:lnTo>
                <a:lnTo>
                  <a:pt x="2250" y="162"/>
                </a:lnTo>
                <a:lnTo>
                  <a:pt x="2514" y="162"/>
                </a:lnTo>
                <a:lnTo>
                  <a:pt x="2766" y="570"/>
                </a:lnTo>
                <a:lnTo>
                  <a:pt x="3024" y="480"/>
                </a:lnTo>
                <a:lnTo>
                  <a:pt x="3264" y="42"/>
                </a:lnTo>
                <a:lnTo>
                  <a:pt x="3516" y="258"/>
                </a:lnTo>
                <a:lnTo>
                  <a:pt x="3732" y="60"/>
                </a:lnTo>
                <a:lnTo>
                  <a:pt x="4020" y="60"/>
                </a:lnTo>
                <a:lnTo>
                  <a:pt x="4260" y="0"/>
                </a:lnTo>
                <a:cubicBezTo>
                  <a:pt x="4432" y="256"/>
                  <a:pt x="4597" y="453"/>
                  <a:pt x="4770" y="708"/>
                </a:cubicBezTo>
                <a:cubicBezTo>
                  <a:pt x="4855" y="826"/>
                  <a:pt x="4770" y="708"/>
                  <a:pt x="4770" y="708"/>
                </a:cubicBezTo>
              </a:path>
            </a:pathLst>
          </a:custGeom>
          <a:noFill/>
          <a:ln w="28575" cmpd="sng">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39" name="Text Box 64"/>
          <p:cNvSpPr txBox="1">
            <a:spLocks noChangeArrowheads="1"/>
          </p:cNvSpPr>
          <p:nvPr/>
        </p:nvSpPr>
        <p:spPr bwMode="auto">
          <a:xfrm flipV="1">
            <a:off x="3397250" y="1995488"/>
            <a:ext cx="366713" cy="249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200" b="1" dirty="0">
                <a:latin typeface="Arial" pitchFamily="34" charset="0"/>
              </a:rPr>
              <a:t>Operating manuals &amp; procedures</a:t>
            </a:r>
          </a:p>
        </p:txBody>
      </p:sp>
      <p:sp>
        <p:nvSpPr>
          <p:cNvPr id="140" name="Text Box 65"/>
          <p:cNvSpPr txBox="1">
            <a:spLocks noChangeArrowheads="1"/>
          </p:cNvSpPr>
          <p:nvPr/>
        </p:nvSpPr>
        <p:spPr bwMode="auto">
          <a:xfrm flipV="1">
            <a:off x="4584700" y="2811463"/>
            <a:ext cx="366713"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200" b="1" dirty="0">
                <a:latin typeface="Arial" pitchFamily="34" charset="0"/>
              </a:rPr>
              <a:t>Standards &amp; practices</a:t>
            </a:r>
          </a:p>
        </p:txBody>
      </p:sp>
      <p:sp>
        <p:nvSpPr>
          <p:cNvPr id="141" name="Text Box 66"/>
          <p:cNvSpPr txBox="1">
            <a:spLocks noChangeArrowheads="1"/>
          </p:cNvSpPr>
          <p:nvPr/>
        </p:nvSpPr>
        <p:spPr bwMode="auto">
          <a:xfrm flipV="1">
            <a:off x="6191250" y="2535238"/>
            <a:ext cx="366713"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200" b="1" dirty="0">
                <a:latin typeface="Arial" pitchFamily="34" charset="0"/>
              </a:rPr>
              <a:t>Inspection &amp; maintenance</a:t>
            </a:r>
          </a:p>
        </p:txBody>
      </p:sp>
      <p:sp>
        <p:nvSpPr>
          <p:cNvPr id="142" name="Text Box 67"/>
          <p:cNvSpPr txBox="1">
            <a:spLocks noChangeArrowheads="1"/>
          </p:cNvSpPr>
          <p:nvPr/>
        </p:nvSpPr>
        <p:spPr bwMode="auto">
          <a:xfrm flipV="1">
            <a:off x="6578600" y="1687513"/>
            <a:ext cx="366713" cy="281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200" b="1" dirty="0">
                <a:latin typeface="Arial" pitchFamily="34" charset="0"/>
              </a:rPr>
              <a:t>Maintenance of safety critical devices</a:t>
            </a:r>
          </a:p>
        </p:txBody>
      </p:sp>
      <p:sp>
        <p:nvSpPr>
          <p:cNvPr id="143" name="Text Box 68"/>
          <p:cNvSpPr txBox="1">
            <a:spLocks noChangeArrowheads="1"/>
          </p:cNvSpPr>
          <p:nvPr/>
        </p:nvSpPr>
        <p:spPr bwMode="auto">
          <a:xfrm flipV="1">
            <a:off x="7775575" y="1982788"/>
            <a:ext cx="366713" cy="252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200" b="1" dirty="0">
                <a:latin typeface="Arial" pitchFamily="34" charset="0"/>
              </a:rPr>
              <a:t>Incident reporting &amp; investigation</a:t>
            </a:r>
          </a:p>
        </p:txBody>
      </p:sp>
      <p:sp>
        <p:nvSpPr>
          <p:cNvPr id="144" name="Text Box 69"/>
          <p:cNvSpPr txBox="1">
            <a:spLocks noChangeArrowheads="1"/>
          </p:cNvSpPr>
          <p:nvPr/>
        </p:nvSpPr>
        <p:spPr bwMode="auto">
          <a:xfrm flipV="1">
            <a:off x="5788025" y="2552700"/>
            <a:ext cx="366713" cy="195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200" b="1" dirty="0">
                <a:latin typeface="Arial" pitchFamily="34" charset="0"/>
              </a:rPr>
              <a:t>Emergency preparedness</a:t>
            </a:r>
          </a:p>
        </p:txBody>
      </p:sp>
      <p:sp>
        <p:nvSpPr>
          <p:cNvPr id="145" name="AutoShape 70"/>
          <p:cNvSpPr>
            <a:spLocks noChangeArrowheads="1"/>
          </p:cNvSpPr>
          <p:nvPr/>
        </p:nvSpPr>
        <p:spPr bwMode="auto">
          <a:xfrm>
            <a:off x="7169150" y="4921250"/>
            <a:ext cx="1176338" cy="317500"/>
          </a:xfrm>
          <a:prstGeom prst="wedgeRectCallout">
            <a:avLst>
              <a:gd name="adj1" fmla="val -72806"/>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400" dirty="0">
                <a:latin typeface="Arial" pitchFamily="34" charset="0"/>
              </a:rPr>
              <a:t>Company A</a:t>
            </a:r>
          </a:p>
        </p:txBody>
      </p:sp>
      <p:sp>
        <p:nvSpPr>
          <p:cNvPr id="146" name="AutoShape 71"/>
          <p:cNvSpPr>
            <a:spLocks noChangeArrowheads="1"/>
          </p:cNvSpPr>
          <p:nvPr/>
        </p:nvSpPr>
        <p:spPr bwMode="auto">
          <a:xfrm>
            <a:off x="868363" y="2205038"/>
            <a:ext cx="1233487" cy="317500"/>
          </a:xfrm>
          <a:prstGeom prst="wedgeRectCallout">
            <a:avLst>
              <a:gd name="adj1" fmla="val -20014"/>
              <a:gd name="adj2" fmla="val 121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400" dirty="0">
                <a:latin typeface="Arial" pitchFamily="34" charset="0"/>
              </a:rPr>
              <a:t>Company C</a:t>
            </a:r>
          </a:p>
        </p:txBody>
      </p:sp>
      <p:sp>
        <p:nvSpPr>
          <p:cNvPr id="147" name="AutoShape 72"/>
          <p:cNvSpPr>
            <a:spLocks noChangeArrowheads="1"/>
          </p:cNvSpPr>
          <p:nvPr/>
        </p:nvSpPr>
        <p:spPr bwMode="auto">
          <a:xfrm>
            <a:off x="4002088" y="1738313"/>
            <a:ext cx="1162050" cy="317500"/>
          </a:xfrm>
          <a:prstGeom prst="wedgeRectCallout">
            <a:avLst>
              <a:gd name="adj1" fmla="val -6968"/>
              <a:gd name="adj2" fmla="val 130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400" dirty="0">
                <a:latin typeface="Arial" pitchFamily="34" charset="0"/>
              </a:rPr>
              <a:t>Company B</a:t>
            </a:r>
          </a:p>
        </p:txBody>
      </p:sp>
      <p:sp>
        <p:nvSpPr>
          <p:cNvPr id="148" name="Text Box 73"/>
          <p:cNvSpPr txBox="1">
            <a:spLocks noChangeArrowheads="1"/>
          </p:cNvSpPr>
          <p:nvPr/>
        </p:nvSpPr>
        <p:spPr bwMode="auto">
          <a:xfrm>
            <a:off x="471488" y="6218238"/>
            <a:ext cx="35541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200" dirty="0">
                <a:latin typeface="Arial" pitchFamily="34" charset="0"/>
              </a:rPr>
              <a:t>Results from </a:t>
            </a:r>
            <a:r>
              <a:rPr lang="en-GB" altLang="en-US" sz="1200" dirty="0" smtClean="0">
                <a:latin typeface="Arial" pitchFamily="34" charset="0"/>
              </a:rPr>
              <a:t>companies </a:t>
            </a:r>
            <a:r>
              <a:rPr lang="en-GB" altLang="en-US" sz="1200" dirty="0">
                <a:latin typeface="Arial" pitchFamily="34" charset="0"/>
              </a:rPr>
              <a:t>assessed since Q4 2012</a:t>
            </a:r>
          </a:p>
        </p:txBody>
      </p:sp>
      <p:sp>
        <p:nvSpPr>
          <p:cNvPr id="149" name="Rectangle 2"/>
          <p:cNvSpPr txBox="1">
            <a:spLocks/>
          </p:cNvSpPr>
          <p:nvPr/>
        </p:nvSpPr>
        <p:spPr>
          <a:xfrm>
            <a:off x="5225888" y="505497"/>
            <a:ext cx="3637686" cy="415926"/>
          </a:xfrm>
          <a:prstGeom prst="rect">
            <a:avLst/>
          </a:prstGeom>
        </p:spPr>
        <p:txBody>
          <a:bodyPr vert="horz" lIns="107287" tIns="53643" rIns="107287" bIns="53643" rtlCol="0" anchor="b">
            <a:normAutofit fontScale="25000" lnSpcReduction="20000"/>
          </a:bodyPr>
          <a:lstStyle>
            <a:lvl1pPr algn="ctr" defTabSz="1072866" rtl="0" eaLnBrk="1" latinLnBrk="0" hangingPunct="1">
              <a:lnSpc>
                <a:spcPct val="90000"/>
              </a:lnSpc>
              <a:spcBef>
                <a:spcPct val="0"/>
              </a:spcBef>
              <a:buNone/>
              <a:defRPr sz="7000" kern="1200">
                <a:solidFill>
                  <a:schemeClr val="tx1"/>
                </a:solidFill>
                <a:latin typeface="+mj-lt"/>
                <a:ea typeface="+mj-ea"/>
                <a:cs typeface="+mj-cs"/>
              </a:defRPr>
            </a:lvl1pPr>
          </a:lstStyle>
          <a:p>
            <a:r>
              <a:rPr lang="en-GB" altLang="en-US" b="1" dirty="0" smtClean="0">
                <a:solidFill>
                  <a:schemeClr val="tx2"/>
                </a:solidFill>
                <a:latin typeface="+mn-lt"/>
              </a:rPr>
              <a:t>STEP 2: ROOM FOR IMPROVEMENT</a:t>
            </a:r>
          </a:p>
        </p:txBody>
      </p:sp>
    </p:spTree>
    <p:extLst>
      <p:ext uri="{BB962C8B-B14F-4D97-AF65-F5344CB8AC3E}">
        <p14:creationId xmlns:p14="http://schemas.microsoft.com/office/powerpoint/2010/main" val="27094267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1" name="Slide Number Placeholder 2"/>
          <p:cNvSpPr>
            <a:spLocks noGrp="1"/>
          </p:cNvSpPr>
          <p:nvPr>
            <p:ph type="sldNum" sz="quarter" idx="11"/>
          </p:nvPr>
        </p:nvSpPr>
        <p:spPr>
          <a:xfrm>
            <a:off x="8450263" y="6623050"/>
            <a:ext cx="693737" cy="212725"/>
          </a:xfrm>
        </p:spPr>
        <p:txBody>
          <a:bodyPr/>
          <a:lstStyle/>
          <a:p>
            <a:pPr>
              <a:defRPr/>
            </a:pPr>
            <a:fld id="{C00EA848-75FF-4321-B10A-4D80D56045F5}" type="slidenum">
              <a:rPr lang="en-GB"/>
              <a:pPr>
                <a:defRPr/>
              </a:pPr>
              <a:t>25</a:t>
            </a:fld>
            <a:endParaRPr lang="en-GB" dirty="0"/>
          </a:p>
        </p:txBody>
      </p:sp>
      <p:sp>
        <p:nvSpPr>
          <p:cNvPr id="13" name="Text Box 5"/>
          <p:cNvSpPr txBox="1">
            <a:spLocks noChangeArrowheads="1"/>
          </p:cNvSpPr>
          <p:nvPr/>
        </p:nvSpPr>
        <p:spPr bwMode="auto">
          <a:xfrm>
            <a:off x="50799" y="1485105"/>
            <a:ext cx="2087563" cy="4356436"/>
          </a:xfrm>
          <a:prstGeom prst="rect">
            <a:avLst/>
          </a:prstGeom>
          <a:noFill/>
          <a:ln w="9525">
            <a:noFill/>
            <a:miter lim="800000"/>
            <a:headEnd/>
            <a:tailEnd/>
          </a:ln>
        </p:spPr>
        <p:txBody>
          <a:bodyPr lIns="108064" tIns="54032" rIns="108064" bIns="54032">
            <a:spAutoFit/>
          </a:bodyPr>
          <a:lstStyle/>
          <a:p>
            <a:pPr algn="ctr" fontAlgn="auto">
              <a:spcBef>
                <a:spcPts val="0"/>
              </a:spcBef>
              <a:spcAft>
                <a:spcPts val="0"/>
              </a:spcAft>
              <a:defRPr/>
            </a:pPr>
            <a:r>
              <a:rPr lang="en-US" sz="2000" b="1" dirty="0">
                <a:latin typeface="+mn-lt"/>
                <a:cs typeface="+mn-cs"/>
              </a:rPr>
              <a:t>Tabular</a:t>
            </a:r>
          </a:p>
          <a:p>
            <a:pPr marL="337699" indent="-228885" fontAlgn="auto">
              <a:spcBef>
                <a:spcPts val="0"/>
              </a:spcBef>
              <a:spcAft>
                <a:spcPts val="0"/>
              </a:spcAft>
              <a:buFont typeface="Arial" pitchFamily="34" charset="0"/>
              <a:buChar char="•"/>
              <a:defRPr/>
            </a:pPr>
            <a:r>
              <a:rPr lang="en-US" sz="1600" dirty="0" smtClean="0">
                <a:latin typeface="+mn-lt"/>
                <a:cs typeface="+mn-cs"/>
              </a:rPr>
              <a:t>Overall </a:t>
            </a:r>
            <a:r>
              <a:rPr lang="en-US" sz="1600" dirty="0">
                <a:latin typeface="+mn-lt"/>
                <a:cs typeface="+mn-cs"/>
              </a:rPr>
              <a:t>rating</a:t>
            </a:r>
          </a:p>
          <a:p>
            <a:pPr marL="337699" indent="-228885" fontAlgn="auto">
              <a:spcBef>
                <a:spcPts val="0"/>
              </a:spcBef>
              <a:spcAft>
                <a:spcPts val="0"/>
              </a:spcAft>
              <a:buFont typeface="Arial" pitchFamily="34" charset="0"/>
              <a:buChar char="•"/>
              <a:defRPr/>
            </a:pPr>
            <a:r>
              <a:rPr lang="en-US" sz="1600" dirty="0">
                <a:latin typeface="+mn-lt"/>
                <a:cs typeface="+mn-cs"/>
              </a:rPr>
              <a:t>Position in peer group</a:t>
            </a:r>
          </a:p>
          <a:p>
            <a:pPr marL="337699" indent="-228885" fontAlgn="auto">
              <a:spcBef>
                <a:spcPts val="0"/>
              </a:spcBef>
              <a:spcAft>
                <a:spcPts val="0"/>
              </a:spcAft>
              <a:buFont typeface="Arial" pitchFamily="34" charset="0"/>
              <a:buChar char="•"/>
              <a:defRPr/>
            </a:pPr>
            <a:r>
              <a:rPr lang="en-US" sz="1600" dirty="0">
                <a:latin typeface="+mn-lt"/>
                <a:cs typeface="+mn-cs"/>
              </a:rPr>
              <a:t>Peer group quartile boundaries</a:t>
            </a:r>
          </a:p>
          <a:p>
            <a:pPr marL="337699" indent="-228885" fontAlgn="auto">
              <a:spcBef>
                <a:spcPts val="0"/>
              </a:spcBef>
              <a:spcAft>
                <a:spcPts val="0"/>
              </a:spcAft>
              <a:buFont typeface="Arial" pitchFamily="34" charset="0"/>
              <a:buChar char="•"/>
              <a:defRPr/>
            </a:pPr>
            <a:r>
              <a:rPr lang="en-US" sz="1600" dirty="0" smtClean="0">
                <a:latin typeface="+mn-lt"/>
                <a:cs typeface="+mn-cs"/>
              </a:rPr>
              <a:t>Appropriate </a:t>
            </a:r>
            <a:r>
              <a:rPr lang="en-US" sz="1600" dirty="0">
                <a:latin typeface="+mn-lt"/>
                <a:cs typeface="+mn-cs"/>
              </a:rPr>
              <a:t>next </a:t>
            </a:r>
            <a:br>
              <a:rPr lang="en-US" sz="1600" dirty="0">
                <a:latin typeface="+mn-lt"/>
                <a:cs typeface="+mn-cs"/>
              </a:rPr>
            </a:br>
            <a:r>
              <a:rPr lang="en-US" sz="1600" dirty="0">
                <a:latin typeface="+mn-lt"/>
                <a:cs typeface="+mn-cs"/>
              </a:rPr>
              <a:t>level of detail</a:t>
            </a:r>
          </a:p>
          <a:p>
            <a:pPr marL="337699" indent="-228885" fontAlgn="auto">
              <a:spcBef>
                <a:spcPts val="0"/>
              </a:spcBef>
              <a:spcAft>
                <a:spcPts val="0"/>
              </a:spcAft>
              <a:buFont typeface="Arial" pitchFamily="34" charset="0"/>
              <a:buChar char="•"/>
              <a:defRPr/>
            </a:pPr>
            <a:r>
              <a:rPr lang="en-US" sz="1600" dirty="0">
                <a:latin typeface="+mn-lt"/>
                <a:cs typeface="+mn-cs"/>
              </a:rPr>
              <a:t>Ratings for each Element or Expectation. </a:t>
            </a:r>
          </a:p>
          <a:p>
            <a:pPr marL="337699" indent="-228885" fontAlgn="auto">
              <a:spcBef>
                <a:spcPts val="0"/>
              </a:spcBef>
              <a:spcAft>
                <a:spcPts val="0"/>
              </a:spcAft>
              <a:buFont typeface="Arial" pitchFamily="34" charset="0"/>
              <a:buChar char="•"/>
              <a:defRPr/>
            </a:pPr>
            <a:r>
              <a:rPr lang="en-US" sz="1600" dirty="0">
                <a:latin typeface="+mn-lt"/>
                <a:cs typeface="+mn-cs"/>
              </a:rPr>
              <a:t>Peer group quartile boundaries  for next level of detail</a:t>
            </a:r>
            <a:r>
              <a:rPr lang="en-US" sz="1600" dirty="0" smtClean="0">
                <a:latin typeface="+mn-lt"/>
                <a:cs typeface="+mn-cs"/>
              </a:rPr>
              <a:t>.</a:t>
            </a:r>
            <a:endParaRPr lang="en-US" sz="1600" dirty="0">
              <a:latin typeface="+mn-lt"/>
              <a:cs typeface="+mn-cs"/>
            </a:endParaRPr>
          </a:p>
        </p:txBody>
      </p:sp>
      <p:pic>
        <p:nvPicPr>
          <p:cNvPr id="14" name="Picture 6" descr="Sample repo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3916" y="1300216"/>
            <a:ext cx="5070215" cy="428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ine 7"/>
          <p:cNvSpPr>
            <a:spLocks noChangeShapeType="1"/>
          </p:cNvSpPr>
          <p:nvPr/>
        </p:nvSpPr>
        <p:spPr bwMode="auto">
          <a:xfrm>
            <a:off x="1589087" y="3083718"/>
            <a:ext cx="719137"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lIns="108064" tIns="54032" rIns="108064" bIns="54032"/>
          <a:lstStyle/>
          <a:p>
            <a:endParaRPr lang="en-GB" dirty="0"/>
          </a:p>
        </p:txBody>
      </p:sp>
      <p:sp>
        <p:nvSpPr>
          <p:cNvPr id="16" name="Line 9"/>
          <p:cNvSpPr>
            <a:spLocks noChangeShapeType="1"/>
          </p:cNvSpPr>
          <p:nvPr/>
        </p:nvSpPr>
        <p:spPr bwMode="auto">
          <a:xfrm flipH="1">
            <a:off x="6384924" y="2332830"/>
            <a:ext cx="552450" cy="1905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lIns="108064" tIns="54032" rIns="108064" bIns="54032"/>
          <a:lstStyle/>
          <a:p>
            <a:endParaRPr lang="en-GB" dirty="0"/>
          </a:p>
        </p:txBody>
      </p:sp>
      <p:sp>
        <p:nvSpPr>
          <p:cNvPr id="17" name="Text Box 10"/>
          <p:cNvSpPr txBox="1">
            <a:spLocks noChangeArrowheads="1"/>
          </p:cNvSpPr>
          <p:nvPr/>
        </p:nvSpPr>
        <p:spPr bwMode="auto">
          <a:xfrm>
            <a:off x="2068775" y="5659192"/>
            <a:ext cx="5052895" cy="38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064" tIns="54032" rIns="108064" bIns="54032">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800" dirty="0">
                <a:latin typeface="Arial" pitchFamily="34" charset="0"/>
              </a:rPr>
              <a:t>Process Safety Profile with drill-down to detail</a:t>
            </a:r>
          </a:p>
        </p:txBody>
      </p:sp>
      <p:sp>
        <p:nvSpPr>
          <p:cNvPr id="18" name="Line 7"/>
          <p:cNvSpPr>
            <a:spLocks noChangeShapeType="1"/>
          </p:cNvSpPr>
          <p:nvPr/>
        </p:nvSpPr>
        <p:spPr bwMode="auto">
          <a:xfrm>
            <a:off x="1847849" y="3677375"/>
            <a:ext cx="460375"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lIns="108064" tIns="54032" rIns="108064" bIns="54032"/>
          <a:lstStyle/>
          <a:p>
            <a:endParaRPr lang="en-GB" dirty="0"/>
          </a:p>
        </p:txBody>
      </p:sp>
      <p:sp>
        <p:nvSpPr>
          <p:cNvPr id="19" name="Text Box 5"/>
          <p:cNvSpPr txBox="1">
            <a:spLocks noChangeArrowheads="1"/>
          </p:cNvSpPr>
          <p:nvPr/>
        </p:nvSpPr>
        <p:spPr bwMode="auto">
          <a:xfrm>
            <a:off x="6911974" y="1485105"/>
            <a:ext cx="2068253" cy="3371551"/>
          </a:xfrm>
          <a:prstGeom prst="rect">
            <a:avLst/>
          </a:prstGeom>
          <a:noFill/>
          <a:ln w="9525">
            <a:noFill/>
            <a:miter lim="800000"/>
            <a:headEnd/>
            <a:tailEnd/>
          </a:ln>
        </p:spPr>
        <p:txBody>
          <a:bodyPr wrap="square" lIns="108064" tIns="54032" rIns="108064" bIns="54032">
            <a:spAutoFit/>
          </a:bodyPr>
          <a:lstStyle/>
          <a:p>
            <a:pPr algn="ctr" fontAlgn="auto">
              <a:spcBef>
                <a:spcPts val="0"/>
              </a:spcBef>
              <a:spcAft>
                <a:spcPts val="0"/>
              </a:spcAft>
              <a:defRPr/>
            </a:pPr>
            <a:r>
              <a:rPr lang="en-US" sz="2000" b="1" dirty="0">
                <a:latin typeface="+mn-lt"/>
                <a:cs typeface="+mn-cs"/>
              </a:rPr>
              <a:t>Graphical</a:t>
            </a:r>
          </a:p>
          <a:p>
            <a:pPr marL="337699" indent="-228885" fontAlgn="auto">
              <a:spcBef>
                <a:spcPts val="0"/>
              </a:spcBef>
              <a:spcAft>
                <a:spcPts val="0"/>
              </a:spcAft>
              <a:buFont typeface="Arial" pitchFamily="34" charset="0"/>
              <a:buChar char="•"/>
              <a:defRPr/>
            </a:pPr>
            <a:r>
              <a:rPr lang="en-US" sz="1600" dirty="0" smtClean="0"/>
              <a:t>Peer </a:t>
            </a:r>
            <a:r>
              <a:rPr lang="en-US" sz="1600" dirty="0"/>
              <a:t>group “Overall rating” distribution curve.</a:t>
            </a:r>
          </a:p>
          <a:p>
            <a:pPr marL="337699" indent="-228885" fontAlgn="auto">
              <a:spcBef>
                <a:spcPts val="0"/>
              </a:spcBef>
              <a:spcAft>
                <a:spcPts val="0"/>
              </a:spcAft>
              <a:buFont typeface="Arial" pitchFamily="34" charset="0"/>
              <a:buChar char="•"/>
              <a:defRPr/>
            </a:pPr>
            <a:r>
              <a:rPr lang="en-US" sz="1600" dirty="0" smtClean="0"/>
              <a:t>Appropriate </a:t>
            </a:r>
            <a:r>
              <a:rPr lang="en-US" sz="1600" dirty="0"/>
              <a:t>next level of detail</a:t>
            </a:r>
          </a:p>
          <a:p>
            <a:pPr marL="337699" indent="-228885" fontAlgn="auto">
              <a:spcBef>
                <a:spcPts val="0"/>
              </a:spcBef>
              <a:spcAft>
                <a:spcPts val="0"/>
              </a:spcAft>
              <a:buFont typeface="Arial" pitchFamily="34" charset="0"/>
              <a:buChar char="•"/>
              <a:defRPr/>
            </a:pPr>
            <a:r>
              <a:rPr lang="en-US" sz="1600" dirty="0"/>
              <a:t>Ratings for each Element or Expectation overlaid on p</a:t>
            </a:r>
            <a:r>
              <a:rPr lang="en-US" sz="1600" dirty="0" smtClean="0"/>
              <a:t>eer </a:t>
            </a:r>
            <a:r>
              <a:rPr lang="en-US" sz="1600" dirty="0"/>
              <a:t>group performance quartiles</a:t>
            </a:r>
            <a:r>
              <a:rPr lang="en-US" sz="1600" dirty="0" smtClean="0"/>
              <a:t>.</a:t>
            </a:r>
            <a:endParaRPr lang="en-US" sz="1600" dirty="0"/>
          </a:p>
        </p:txBody>
      </p:sp>
      <p:sp>
        <p:nvSpPr>
          <p:cNvPr id="20" name="Line 9"/>
          <p:cNvSpPr>
            <a:spLocks noChangeShapeType="1"/>
          </p:cNvSpPr>
          <p:nvPr/>
        </p:nvSpPr>
        <p:spPr bwMode="auto">
          <a:xfrm flipH="1">
            <a:off x="6384924" y="3455193"/>
            <a:ext cx="552450" cy="1746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lIns="108064" tIns="54032" rIns="108064" bIns="54032"/>
          <a:lstStyle/>
          <a:p>
            <a:endParaRPr lang="en-GB" dirty="0"/>
          </a:p>
        </p:txBody>
      </p:sp>
      <p:sp>
        <p:nvSpPr>
          <p:cNvPr id="21" name="Rectangle 2"/>
          <p:cNvSpPr>
            <a:spLocks noChangeArrowheads="1"/>
          </p:cNvSpPr>
          <p:nvPr/>
        </p:nvSpPr>
        <p:spPr bwMode="auto">
          <a:xfrm>
            <a:off x="0" y="-11113"/>
            <a:ext cx="3924300"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b="1" dirty="0">
                <a:solidFill>
                  <a:schemeClr val="bg1"/>
                </a:solidFill>
              </a:rPr>
              <a:t>EIPSS OUTPUT</a:t>
            </a:r>
          </a:p>
          <a:p>
            <a:pPr eaLnBrk="1" hangingPunct="1">
              <a:spcBef>
                <a:spcPct val="0"/>
              </a:spcBef>
              <a:buFontTx/>
              <a:buNone/>
            </a:pPr>
            <a:r>
              <a:rPr lang="en-GB" altLang="en-US" sz="1200" b="1" dirty="0">
                <a:solidFill>
                  <a:schemeClr val="bg1"/>
                </a:solidFill>
              </a:rPr>
              <a:t>Report</a:t>
            </a:r>
          </a:p>
        </p:txBody>
      </p:sp>
      <p:sp>
        <p:nvSpPr>
          <p:cNvPr id="22" name="Rectangle 2"/>
          <p:cNvSpPr>
            <a:spLocks noChangeArrowheads="1"/>
          </p:cNvSpPr>
          <p:nvPr/>
        </p:nvSpPr>
        <p:spPr bwMode="auto">
          <a:xfrm>
            <a:off x="5104263" y="409961"/>
            <a:ext cx="3715095"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r>
              <a:rPr lang="en-GB" altLang="en-US" sz="1800" b="1" dirty="0">
                <a:solidFill>
                  <a:schemeClr val="tx2"/>
                </a:solidFill>
              </a:rPr>
              <a:t>STEP 2: EIPSS </a:t>
            </a:r>
            <a:r>
              <a:rPr lang="en-GB" altLang="en-US" sz="1800" b="1" dirty="0" smtClean="0">
                <a:solidFill>
                  <a:schemeClr val="tx2"/>
                </a:solidFill>
              </a:rPr>
              <a:t>OUTPUT - REPORT</a:t>
            </a:r>
            <a:endParaRPr lang="en-GB" altLang="en-US" sz="1800" b="1" dirty="0">
              <a:solidFill>
                <a:schemeClr val="tx2"/>
              </a:solidFill>
            </a:endParaRPr>
          </a:p>
        </p:txBody>
      </p:sp>
    </p:spTree>
    <p:extLst>
      <p:ext uri="{BB962C8B-B14F-4D97-AF65-F5344CB8AC3E}">
        <p14:creationId xmlns:p14="http://schemas.microsoft.com/office/powerpoint/2010/main" val="124721204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1" name="Slide Number Placeholder 2"/>
          <p:cNvSpPr>
            <a:spLocks noGrp="1"/>
          </p:cNvSpPr>
          <p:nvPr>
            <p:ph type="sldNum" sz="quarter" idx="11"/>
          </p:nvPr>
        </p:nvSpPr>
        <p:spPr>
          <a:xfrm>
            <a:off x="8450263" y="6623050"/>
            <a:ext cx="693737" cy="212725"/>
          </a:xfrm>
        </p:spPr>
        <p:txBody>
          <a:bodyPr/>
          <a:lstStyle/>
          <a:p>
            <a:pPr>
              <a:defRPr/>
            </a:pPr>
            <a:fld id="{C66DCF0F-2369-4BEB-903E-1FDEF568A4BD}" type="slidenum">
              <a:rPr lang="en-GB"/>
              <a:pPr>
                <a:defRPr/>
              </a:pPr>
              <a:t>26</a:t>
            </a:fld>
            <a:endParaRPr lang="en-GB" dirty="0"/>
          </a:p>
        </p:txBody>
      </p:sp>
      <p:sp>
        <p:nvSpPr>
          <p:cNvPr id="12" name="Rectangle 2"/>
          <p:cNvSpPr txBox="1">
            <a:spLocks noChangeArrowheads="1"/>
          </p:cNvSpPr>
          <p:nvPr/>
        </p:nvSpPr>
        <p:spPr>
          <a:xfrm>
            <a:off x="6103617" y="503441"/>
            <a:ext cx="2715741" cy="415926"/>
          </a:xfrm>
          <a:prstGeom prst="rect">
            <a:avLst/>
          </a:prstGeom>
        </p:spPr>
        <p:txBody>
          <a:bodyPr vert="horz" lIns="108064" tIns="54032" rIns="108064" bIns="54032" rtlCol="0" anchor="ctr">
            <a:normAutofit/>
          </a:bodyPr>
          <a:lstStyle>
            <a:lvl1pPr algn="l" defTabSz="1072866" rtl="0" eaLnBrk="1" latinLnBrk="0" hangingPunct="1">
              <a:lnSpc>
                <a:spcPct val="90000"/>
              </a:lnSpc>
              <a:spcBef>
                <a:spcPct val="0"/>
              </a:spcBef>
              <a:buNone/>
              <a:defRPr sz="5200" kern="1200">
                <a:solidFill>
                  <a:schemeClr val="tx1"/>
                </a:solidFill>
                <a:latin typeface="+mj-lt"/>
                <a:ea typeface="+mj-ea"/>
                <a:cs typeface="+mj-cs"/>
              </a:defRPr>
            </a:lvl1pPr>
          </a:lstStyle>
          <a:p>
            <a:r>
              <a:rPr lang="en-GB" altLang="en-US" sz="1800" b="1" dirty="0" smtClean="0">
                <a:solidFill>
                  <a:schemeClr val="tx2"/>
                </a:solidFill>
                <a:latin typeface="+mn-lt"/>
              </a:rPr>
              <a:t>STEP 2: CORPORATE EIPSS</a:t>
            </a:r>
          </a:p>
        </p:txBody>
      </p:sp>
      <p:pic>
        <p:nvPicPr>
          <p:cNvPr id="13" name="Picture 3" descr="Multis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641" y="1618456"/>
            <a:ext cx="4681537" cy="3511550"/>
          </a:xfrm>
          <a:prstGeom prst="rect">
            <a:avLst/>
          </a:prstGeom>
          <a:noFill/>
          <a:ln w="9525">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14" name="Text Box 5"/>
          <p:cNvSpPr txBox="1">
            <a:spLocks noChangeArrowheads="1"/>
          </p:cNvSpPr>
          <p:nvPr/>
        </p:nvSpPr>
        <p:spPr bwMode="auto">
          <a:xfrm>
            <a:off x="342900" y="1273175"/>
            <a:ext cx="3587750" cy="47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342900" indent="-342900" eaLnBrk="1" hangingPunct="1">
              <a:spcBef>
                <a:spcPct val="0"/>
              </a:spcBef>
            </a:pPr>
            <a:r>
              <a:rPr lang="en-GB" altLang="en-US" sz="1900" dirty="0">
                <a:latin typeface="Arial" pitchFamily="34" charset="0"/>
              </a:rPr>
              <a:t>The EIPSS works at all levels of businesses - large and small.</a:t>
            </a:r>
          </a:p>
          <a:p>
            <a:pPr marL="342900" indent="-342900" eaLnBrk="1" hangingPunct="1">
              <a:spcBef>
                <a:spcPct val="0"/>
              </a:spcBef>
            </a:pPr>
            <a:r>
              <a:rPr lang="en-GB" altLang="en-US" sz="1900" dirty="0" smtClean="0">
                <a:latin typeface="Arial" pitchFamily="34" charset="0"/>
              </a:rPr>
              <a:t>Preliminary </a:t>
            </a:r>
            <a:r>
              <a:rPr lang="en-GB" altLang="en-US" sz="1900" dirty="0">
                <a:latin typeface="Arial" pitchFamily="34" charset="0"/>
              </a:rPr>
              <a:t>assessments can be followed up with Detailed assessment of documentation made at Corporate level and Detailed assessments of implementation at asset </a:t>
            </a:r>
            <a:r>
              <a:rPr lang="en-GB" altLang="en-US" sz="1900" dirty="0" smtClean="0">
                <a:latin typeface="Arial" pitchFamily="34" charset="0"/>
              </a:rPr>
              <a:t>level. </a:t>
            </a:r>
            <a:endParaRPr lang="en-GB" altLang="en-US" sz="1900" dirty="0">
              <a:latin typeface="Arial" pitchFamily="34" charset="0"/>
            </a:endParaRPr>
          </a:p>
          <a:p>
            <a:pPr marL="342900" indent="-342900" eaLnBrk="1" hangingPunct="1">
              <a:spcBef>
                <a:spcPct val="0"/>
              </a:spcBef>
            </a:pPr>
            <a:r>
              <a:rPr lang="en-GB" altLang="en-US" sz="1900" dirty="0" smtClean="0">
                <a:latin typeface="Arial" pitchFamily="34" charset="0"/>
              </a:rPr>
              <a:t>The </a:t>
            </a:r>
            <a:r>
              <a:rPr lang="en-GB" altLang="en-US" sz="1900" dirty="0">
                <a:latin typeface="Arial" pitchFamily="34" charset="0"/>
              </a:rPr>
              <a:t>tool automatically collates the results of asset level assessments at regional/divisional and corporate </a:t>
            </a:r>
            <a:r>
              <a:rPr lang="en-GB" altLang="en-US" sz="1900" dirty="0" smtClean="0">
                <a:latin typeface="Arial" pitchFamily="34" charset="0"/>
              </a:rPr>
              <a:t>levels.</a:t>
            </a:r>
            <a:endParaRPr lang="en-GB" altLang="en-US" sz="1900" dirty="0">
              <a:latin typeface="Arial" pitchFamily="34" charset="0"/>
            </a:endParaRPr>
          </a:p>
        </p:txBody>
      </p:sp>
    </p:spTree>
    <p:extLst>
      <p:ext uri="{BB962C8B-B14F-4D97-AF65-F5344CB8AC3E}">
        <p14:creationId xmlns:p14="http://schemas.microsoft.com/office/powerpoint/2010/main" val="124721204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1" name="Slide Number Placeholder 4"/>
          <p:cNvSpPr>
            <a:spLocks noGrp="1"/>
          </p:cNvSpPr>
          <p:nvPr>
            <p:ph type="sldNum" sz="quarter" idx="11"/>
          </p:nvPr>
        </p:nvSpPr>
        <p:spPr>
          <a:xfrm>
            <a:off x="8450263" y="6623050"/>
            <a:ext cx="693737" cy="212725"/>
          </a:xfrm>
        </p:spPr>
        <p:txBody>
          <a:bodyPr/>
          <a:lstStyle/>
          <a:p>
            <a:pPr>
              <a:defRPr/>
            </a:pPr>
            <a:fld id="{51948F45-7EE8-4630-A835-FFD238036CCE}" type="slidenum">
              <a:rPr lang="en-GB"/>
              <a:pPr>
                <a:defRPr/>
              </a:pPr>
              <a:t>27</a:t>
            </a:fld>
            <a:endParaRPr lang="en-GB" dirty="0"/>
          </a:p>
        </p:txBody>
      </p:sp>
      <p:sp>
        <p:nvSpPr>
          <p:cNvPr id="13" name="Rectangle 2"/>
          <p:cNvSpPr txBox="1">
            <a:spLocks noChangeArrowheads="1"/>
          </p:cNvSpPr>
          <p:nvPr/>
        </p:nvSpPr>
        <p:spPr>
          <a:xfrm>
            <a:off x="3111690" y="505497"/>
            <a:ext cx="5845567" cy="415926"/>
          </a:xfrm>
          <a:prstGeom prst="rect">
            <a:avLst/>
          </a:prstGeom>
          <a:noFill/>
        </p:spPr>
        <p:txBody>
          <a:bodyPr vert="horz" lIns="107287" tIns="53643" rIns="107287" bIns="53643" rtlCol="0" anchor="b">
            <a:normAutofit fontScale="25000" lnSpcReduction="20000"/>
          </a:bodyPr>
          <a:lstStyle>
            <a:lvl1pPr algn="ctr" defTabSz="1072866" rtl="0" eaLnBrk="1" latinLnBrk="0" hangingPunct="1">
              <a:lnSpc>
                <a:spcPct val="90000"/>
              </a:lnSpc>
              <a:spcBef>
                <a:spcPct val="0"/>
              </a:spcBef>
              <a:buNone/>
              <a:defRPr sz="7000" kern="1200">
                <a:solidFill>
                  <a:schemeClr val="tx1"/>
                </a:solidFill>
                <a:latin typeface="+mj-lt"/>
                <a:ea typeface="+mj-ea"/>
                <a:cs typeface="+mj-cs"/>
              </a:defRPr>
            </a:lvl1pPr>
          </a:lstStyle>
          <a:p>
            <a:pPr algn="r"/>
            <a:r>
              <a:rPr lang="en-GB" altLang="en-US" b="1" dirty="0" smtClean="0">
                <a:solidFill>
                  <a:schemeClr val="tx2"/>
                </a:solidFill>
                <a:latin typeface="+mn-lt"/>
              </a:rPr>
              <a:t>STEP 2: EIPSS ASSESSMENT – IMPLEMENTATION APPROACH</a:t>
            </a:r>
          </a:p>
        </p:txBody>
      </p:sp>
      <p:sp>
        <p:nvSpPr>
          <p:cNvPr id="12" name="Rectangle 3"/>
          <p:cNvSpPr txBox="1">
            <a:spLocks/>
          </p:cNvSpPr>
          <p:nvPr/>
        </p:nvSpPr>
        <p:spPr bwMode="auto">
          <a:xfrm>
            <a:off x="468471" y="1484067"/>
            <a:ext cx="822960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0" fontAlgn="base" latinLnBrk="0" hangingPunct="0">
              <a:lnSpc>
                <a:spcPct val="90000"/>
              </a:lnSpc>
              <a:spcBef>
                <a:spcPct val="20000"/>
              </a:spcBef>
              <a:spcAft>
                <a:spcPct val="0"/>
              </a:spcAft>
              <a:buClrTx/>
              <a:buSzTx/>
              <a:buFont typeface="Arial" pitchFamily="34" charset="0"/>
              <a:buChar char="•"/>
              <a:tabLst/>
              <a:defRPr/>
            </a:pPr>
            <a:r>
              <a:rPr kumimoji="0" lang="en-GB" altLang="en-US" sz="2400" b="0" i="0" u="none" strike="noStrike" kern="1200" cap="none" spc="0" normalizeH="0" baseline="0" noProof="0" dirty="0" smtClean="0">
                <a:ln>
                  <a:noFill/>
                </a:ln>
                <a:solidFill>
                  <a:sysClr val="windowText" lastClr="000000"/>
                </a:solidFill>
                <a:effectLst/>
                <a:uLnTx/>
                <a:uFillTx/>
                <a:latin typeface="Calibri"/>
              </a:rPr>
              <a:t>Self-assessment …… and/or</a:t>
            </a:r>
          </a:p>
          <a:p>
            <a:pPr marL="342900" marR="0" lvl="0" indent="-342900" algn="l" defTabSz="914400" rtl="0" eaLnBrk="0" fontAlgn="base" latinLnBrk="0" hangingPunct="0">
              <a:lnSpc>
                <a:spcPct val="90000"/>
              </a:lnSpc>
              <a:spcBef>
                <a:spcPct val="20000"/>
              </a:spcBef>
              <a:spcAft>
                <a:spcPct val="0"/>
              </a:spcAft>
              <a:buClrTx/>
              <a:buSzTx/>
              <a:buFont typeface="Arial" pitchFamily="34" charset="0"/>
              <a:buChar char="•"/>
              <a:tabLst/>
              <a:defRPr/>
            </a:pPr>
            <a:r>
              <a:rPr kumimoji="0" lang="en-GB" altLang="en-US" sz="2400" b="0" i="0" u="none" strike="noStrike" kern="1200" cap="none" spc="0" normalizeH="0" baseline="0" noProof="0" dirty="0" smtClean="0">
                <a:ln>
                  <a:noFill/>
                </a:ln>
                <a:solidFill>
                  <a:sysClr val="windowText" lastClr="000000"/>
                </a:solidFill>
                <a:effectLst/>
                <a:uLnTx/>
                <a:uFillTx/>
                <a:latin typeface="Calibri"/>
              </a:rPr>
              <a:t>Consultant facilitated workshop designed to transfer knowledge of EIPSS operation to company participants:</a:t>
            </a:r>
          </a:p>
          <a:p>
            <a:pPr marL="742950" marR="0" lvl="1" indent="-285750" algn="l" defTabSz="914400" rtl="0" eaLnBrk="0" fontAlgn="base" latinLnBrk="0" hangingPunct="0">
              <a:lnSpc>
                <a:spcPct val="90000"/>
              </a:lnSpc>
              <a:spcBef>
                <a:spcPct val="20000"/>
              </a:spcBef>
              <a:spcAft>
                <a:spcPct val="0"/>
              </a:spcAft>
              <a:buClrTx/>
              <a:buSzTx/>
              <a:buFont typeface="Arial" pitchFamily="34" charset="0"/>
              <a:buChar char="–"/>
              <a:tabLst/>
              <a:defRPr/>
            </a:pPr>
            <a:r>
              <a:rPr kumimoji="0" lang="en-GB" altLang="en-US" sz="2000" b="0" i="0" u="none" strike="noStrike" kern="1200" cap="none" spc="0" normalizeH="0" baseline="0" noProof="0" dirty="0" smtClean="0">
                <a:ln>
                  <a:noFill/>
                </a:ln>
                <a:solidFill>
                  <a:sysClr val="windowText" lastClr="000000"/>
                </a:solidFill>
                <a:effectLst/>
                <a:uLnTx/>
                <a:uFillTx/>
                <a:latin typeface="Calibri"/>
              </a:rPr>
              <a:t>Preliminary assessment workshop </a:t>
            </a:r>
          </a:p>
          <a:p>
            <a:pPr marL="1143000" marR="0" lvl="2" indent="-228600" algn="l" defTabSz="914400" rtl="0" eaLnBrk="0" fontAlgn="base" latinLnBrk="0" hangingPunct="0">
              <a:lnSpc>
                <a:spcPct val="90000"/>
              </a:lnSpc>
              <a:spcBef>
                <a:spcPct val="20000"/>
              </a:spcBef>
              <a:spcAft>
                <a:spcPct val="0"/>
              </a:spcAft>
              <a:buClrTx/>
              <a:buSzTx/>
              <a:buFont typeface="Arial" pitchFamily="34" charset="0"/>
              <a:buChar char="•"/>
              <a:tabLst/>
              <a:defRPr/>
            </a:pPr>
            <a:r>
              <a:rPr kumimoji="0" lang="en-GB" altLang="en-US" sz="1800" b="0" i="0" u="none" strike="noStrike" kern="1200" cap="none" spc="0" normalizeH="0" baseline="0" noProof="0" dirty="0" smtClean="0">
                <a:ln>
                  <a:noFill/>
                </a:ln>
                <a:solidFill>
                  <a:sysClr val="windowText" lastClr="000000"/>
                </a:solidFill>
                <a:effectLst/>
                <a:uLnTx/>
                <a:uFillTx/>
                <a:latin typeface="Calibri"/>
              </a:rPr>
              <a:t>~2 days, 1-5 participants full-time</a:t>
            </a:r>
          </a:p>
          <a:p>
            <a:pPr marL="742950" marR="0" lvl="1" indent="-285750" algn="l" defTabSz="914400" rtl="0" eaLnBrk="0" fontAlgn="base" latinLnBrk="0" hangingPunct="0">
              <a:lnSpc>
                <a:spcPct val="90000"/>
              </a:lnSpc>
              <a:spcBef>
                <a:spcPct val="20000"/>
              </a:spcBef>
              <a:spcAft>
                <a:spcPct val="0"/>
              </a:spcAft>
              <a:buClrTx/>
              <a:buSzTx/>
              <a:buFont typeface="Arial" pitchFamily="34" charset="0"/>
              <a:buChar char="–"/>
              <a:tabLst/>
              <a:defRPr/>
            </a:pPr>
            <a:r>
              <a:rPr kumimoji="0" lang="en-GB" altLang="en-US" sz="2000" b="0" i="0" u="none" strike="noStrike" kern="1200" cap="none" spc="0" normalizeH="0" baseline="0" noProof="0" dirty="0" smtClean="0">
                <a:ln>
                  <a:noFill/>
                </a:ln>
                <a:solidFill>
                  <a:sysClr val="windowText" lastClr="000000"/>
                </a:solidFill>
                <a:effectLst/>
                <a:uLnTx/>
                <a:uFillTx/>
                <a:latin typeface="Calibri"/>
              </a:rPr>
              <a:t>Detailed documentation assessment workshop</a:t>
            </a:r>
          </a:p>
          <a:p>
            <a:pPr marL="1143000" marR="0" lvl="2" indent="-228600" algn="l" defTabSz="914400" rtl="0" eaLnBrk="0" fontAlgn="base" latinLnBrk="0" hangingPunct="0">
              <a:lnSpc>
                <a:spcPct val="90000"/>
              </a:lnSpc>
              <a:spcBef>
                <a:spcPct val="20000"/>
              </a:spcBef>
              <a:spcAft>
                <a:spcPct val="0"/>
              </a:spcAft>
              <a:buClrTx/>
              <a:buSzTx/>
              <a:buFont typeface="Arial" pitchFamily="34" charset="0"/>
              <a:buChar char="•"/>
              <a:tabLst/>
              <a:defRPr/>
            </a:pPr>
            <a:r>
              <a:rPr kumimoji="0" lang="en-GB" altLang="en-US" sz="1800" b="0" i="0" u="none" strike="noStrike" kern="1200" cap="none" spc="0" normalizeH="0" baseline="0" noProof="0" dirty="0" smtClean="0">
                <a:ln>
                  <a:noFill/>
                </a:ln>
                <a:solidFill>
                  <a:sysClr val="windowText" lastClr="000000"/>
                </a:solidFill>
                <a:effectLst/>
                <a:uLnTx/>
                <a:uFillTx/>
                <a:latin typeface="Calibri"/>
              </a:rPr>
              <a:t>½-day per element, participants scheduled as necessary</a:t>
            </a:r>
          </a:p>
          <a:p>
            <a:pPr marL="742950" marR="0" lvl="1" indent="-285750" algn="l" defTabSz="914400" rtl="0" eaLnBrk="0" fontAlgn="base" latinLnBrk="0" hangingPunct="0">
              <a:lnSpc>
                <a:spcPct val="90000"/>
              </a:lnSpc>
              <a:spcBef>
                <a:spcPct val="20000"/>
              </a:spcBef>
              <a:spcAft>
                <a:spcPct val="0"/>
              </a:spcAft>
              <a:buClrTx/>
              <a:buSzTx/>
              <a:buFont typeface="Arial" pitchFamily="34" charset="0"/>
              <a:buChar char="–"/>
              <a:tabLst/>
              <a:defRPr/>
            </a:pPr>
            <a:r>
              <a:rPr kumimoji="0" lang="en-GB" altLang="en-US" sz="2000" b="0" i="0" u="none" strike="noStrike" kern="1200" cap="none" spc="0" normalizeH="0" baseline="0" noProof="0" dirty="0" smtClean="0">
                <a:ln>
                  <a:noFill/>
                </a:ln>
                <a:solidFill>
                  <a:sysClr val="windowText" lastClr="000000"/>
                </a:solidFill>
                <a:effectLst/>
                <a:uLnTx/>
                <a:uFillTx/>
                <a:latin typeface="Calibri"/>
              </a:rPr>
              <a:t>Detailed implementation assessment workshop</a:t>
            </a:r>
          </a:p>
          <a:p>
            <a:pPr marL="1143000" marR="0" lvl="2" indent="-228600" algn="l" defTabSz="914400" rtl="0" eaLnBrk="0" fontAlgn="base" latinLnBrk="0" hangingPunct="0">
              <a:lnSpc>
                <a:spcPct val="90000"/>
              </a:lnSpc>
              <a:spcBef>
                <a:spcPct val="20000"/>
              </a:spcBef>
              <a:spcAft>
                <a:spcPct val="0"/>
              </a:spcAft>
              <a:buClrTx/>
              <a:buSzTx/>
              <a:buFont typeface="Arial" pitchFamily="34" charset="0"/>
              <a:buChar char="•"/>
              <a:tabLst/>
              <a:defRPr/>
            </a:pPr>
            <a:r>
              <a:rPr kumimoji="0" lang="en-GB" altLang="en-US" sz="1800" b="0" i="0" u="none" strike="noStrike" kern="1200" cap="none" spc="0" normalizeH="0" baseline="0" noProof="0" dirty="0" smtClean="0">
                <a:ln>
                  <a:noFill/>
                </a:ln>
                <a:solidFill>
                  <a:sysClr val="windowText" lastClr="000000"/>
                </a:solidFill>
                <a:effectLst/>
                <a:uLnTx/>
                <a:uFillTx/>
                <a:latin typeface="Calibri"/>
              </a:rPr>
              <a:t>½-day per element, participants scheduled as necessary </a:t>
            </a:r>
          </a:p>
        </p:txBody>
      </p:sp>
    </p:spTree>
    <p:extLst>
      <p:ext uri="{BB962C8B-B14F-4D97-AF65-F5344CB8AC3E}">
        <p14:creationId xmlns:p14="http://schemas.microsoft.com/office/powerpoint/2010/main" val="124721204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8290" y="172122"/>
            <a:ext cx="2255969" cy="666751"/>
          </a:xfrm>
          <a:prstGeom prst="rect">
            <a:avLst/>
          </a:prstGeom>
        </p:spPr>
      </p:pic>
      <p:pic>
        <p:nvPicPr>
          <p:cNvPr id="5" name="Picture 4"/>
          <p:cNvPicPr>
            <a:picLocks noChangeAspect="1"/>
          </p:cNvPicPr>
          <p:nvPr/>
        </p:nvPicPr>
        <p:blipFill>
          <a:blip r:embed="rId3"/>
          <a:stretch>
            <a:fillRect/>
          </a:stretch>
        </p:blipFill>
        <p:spPr>
          <a:xfrm>
            <a:off x="367049" y="1004781"/>
            <a:ext cx="8442103" cy="92453"/>
          </a:xfrm>
          <a:prstGeom prst="rect">
            <a:avLst/>
          </a:prstGeom>
        </p:spPr>
      </p:pic>
      <p:pic>
        <p:nvPicPr>
          <p:cNvPr id="6" name="Picture 5"/>
          <p:cNvPicPr>
            <a:picLocks noChangeAspect="1"/>
          </p:cNvPicPr>
          <p:nvPr/>
        </p:nvPicPr>
        <p:blipFill>
          <a:blip r:embed="rId3"/>
          <a:stretch>
            <a:fillRect/>
          </a:stretch>
        </p:blipFill>
        <p:spPr>
          <a:xfrm>
            <a:off x="367049" y="6192821"/>
            <a:ext cx="8442103" cy="92453"/>
          </a:xfrm>
          <a:prstGeom prst="rect">
            <a:avLst/>
          </a:prstGeom>
        </p:spPr>
      </p:pic>
      <p:sp>
        <p:nvSpPr>
          <p:cNvPr id="7" name="Rectangle 6"/>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8" name="Rectangle 7"/>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9" name="TextBox 8"/>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0" name="Content Placeholder 2"/>
          <p:cNvSpPr>
            <a:spLocks noGrp="1"/>
          </p:cNvSpPr>
          <p:nvPr>
            <p:ph idx="4294967295"/>
          </p:nvPr>
        </p:nvSpPr>
        <p:spPr>
          <a:xfrm>
            <a:off x="163773" y="1377934"/>
            <a:ext cx="8718041" cy="4814887"/>
          </a:xfrm>
        </p:spPr>
        <p:txBody>
          <a:bodyPr lIns="108064" tIns="54032" rIns="108064" bIns="54032">
            <a:normAutofit/>
          </a:bodyPr>
          <a:lstStyle/>
          <a:p>
            <a:pPr marL="382588" indent="-238125" eaLnBrk="1" hangingPunct="1">
              <a:lnSpc>
                <a:spcPts val="3550"/>
              </a:lnSpc>
              <a:buFont typeface="Arial" pitchFamily="34" charset="0"/>
              <a:buNone/>
            </a:pPr>
            <a:r>
              <a:rPr lang="en-GB" altLang="en-US" sz="2900" b="1" dirty="0" smtClean="0"/>
              <a:t>5 Good practice steps to effective PSM</a:t>
            </a:r>
          </a:p>
          <a:p>
            <a:pPr marL="1073150" lvl="1" indent="-457200" eaLnBrk="1" hangingPunct="1">
              <a:lnSpc>
                <a:spcPts val="5000"/>
              </a:lnSpc>
              <a:buFont typeface="+mj-lt"/>
              <a:buAutoNum type="arabicPeriod"/>
            </a:pPr>
            <a:r>
              <a:rPr lang="en-GB" altLang="en-US" sz="2400" dirty="0" smtClean="0">
                <a:solidFill>
                  <a:schemeClr val="bg1">
                    <a:lumMod val="50000"/>
                  </a:schemeClr>
                </a:solidFill>
              </a:rPr>
              <a:t>EI </a:t>
            </a:r>
            <a:r>
              <a:rPr lang="en-GB" altLang="en-US" sz="2400" i="1" dirty="0" smtClean="0">
                <a:solidFill>
                  <a:schemeClr val="bg1">
                    <a:lumMod val="50000"/>
                  </a:schemeClr>
                </a:solidFill>
              </a:rPr>
              <a:t>PSM framework</a:t>
            </a:r>
            <a:r>
              <a:rPr lang="en-GB" altLang="en-US" sz="2400" dirty="0" smtClean="0">
                <a:solidFill>
                  <a:schemeClr val="bg1">
                    <a:lumMod val="50000"/>
                  </a:schemeClr>
                </a:solidFill>
              </a:rPr>
              <a:t> (PSMF)</a:t>
            </a:r>
          </a:p>
          <a:p>
            <a:pPr marL="1073150" lvl="1" indent="-457200" eaLnBrk="1" hangingPunct="1">
              <a:lnSpc>
                <a:spcPts val="5000"/>
              </a:lnSpc>
              <a:buFont typeface="+mj-lt"/>
              <a:buAutoNum type="arabicPeriod"/>
            </a:pPr>
            <a:r>
              <a:rPr lang="en-GB" altLang="en-US" sz="2400" dirty="0" smtClean="0">
                <a:solidFill>
                  <a:schemeClr val="bg1">
                    <a:lumMod val="50000"/>
                  </a:schemeClr>
                </a:solidFill>
              </a:rPr>
              <a:t>EI Process Safety Survey (EIPSS)</a:t>
            </a:r>
            <a:endParaRPr lang="en-GB" altLang="en-US" sz="2000" dirty="0" smtClean="0">
              <a:solidFill>
                <a:schemeClr val="bg1">
                  <a:lumMod val="50000"/>
                </a:schemeClr>
              </a:solidFill>
            </a:endParaRPr>
          </a:p>
          <a:p>
            <a:pPr marL="1073150" lvl="1" indent="-457200" eaLnBrk="1" hangingPunct="1">
              <a:lnSpc>
                <a:spcPts val="5000"/>
              </a:lnSpc>
              <a:buFont typeface="+mj-lt"/>
              <a:buAutoNum type="arabicPeriod"/>
            </a:pPr>
            <a:r>
              <a:rPr lang="en-GB" altLang="en-US" sz="2400" dirty="0" smtClean="0"/>
              <a:t>EI </a:t>
            </a:r>
            <a:r>
              <a:rPr lang="en-GB" altLang="en-US" sz="2400" i="1" dirty="0" smtClean="0"/>
              <a:t>PSM guidelines</a:t>
            </a:r>
            <a:r>
              <a:rPr lang="en-GB" altLang="en-US" sz="2400" dirty="0" smtClean="0"/>
              <a:t> (PSMG)</a:t>
            </a:r>
          </a:p>
          <a:p>
            <a:pPr marL="1073150" lvl="1" indent="-457200" eaLnBrk="1" hangingPunct="1">
              <a:lnSpc>
                <a:spcPts val="5000"/>
              </a:lnSpc>
              <a:buFont typeface="+mj-lt"/>
              <a:buAutoNum type="arabicPeriod"/>
            </a:pPr>
            <a:r>
              <a:rPr lang="en-GB" altLang="en-US" sz="2400" dirty="0" smtClean="0">
                <a:solidFill>
                  <a:schemeClr val="bg1">
                    <a:lumMod val="50000"/>
                  </a:schemeClr>
                </a:solidFill>
              </a:rPr>
              <a:t>Performance measures</a:t>
            </a:r>
            <a:endParaRPr lang="en-US" altLang="en-US" b="1" dirty="0" smtClean="0">
              <a:solidFill>
                <a:schemeClr val="bg1">
                  <a:lumMod val="50000"/>
                </a:schemeClr>
              </a:solidFill>
            </a:endParaRPr>
          </a:p>
          <a:p>
            <a:pPr marL="1073150" lvl="1" indent="-457200" eaLnBrk="1" hangingPunct="1">
              <a:lnSpc>
                <a:spcPts val="5000"/>
              </a:lnSpc>
              <a:buFont typeface="+mj-lt"/>
              <a:buAutoNum type="arabicPeriod"/>
            </a:pPr>
            <a:r>
              <a:rPr lang="en-US" altLang="en-US" sz="2400" dirty="0" smtClean="0">
                <a:solidFill>
                  <a:schemeClr val="bg1">
                    <a:lumMod val="50000"/>
                  </a:schemeClr>
                </a:solidFill>
              </a:rPr>
              <a:t>Competency profiles programme</a:t>
            </a:r>
            <a:endParaRPr lang="en-GB" altLang="en-US" sz="2400" dirty="0" smtClean="0">
              <a:solidFill>
                <a:schemeClr val="bg1">
                  <a:lumMod val="50000"/>
                </a:schemeClr>
              </a:solidFill>
            </a:endParaRPr>
          </a:p>
        </p:txBody>
      </p:sp>
      <p:grpSp>
        <p:nvGrpSpPr>
          <p:cNvPr id="11" name="Group 7"/>
          <p:cNvGrpSpPr>
            <a:grpSpLocks noChangeAspect="1"/>
          </p:cNvGrpSpPr>
          <p:nvPr/>
        </p:nvGrpSpPr>
        <p:grpSpPr bwMode="auto">
          <a:xfrm>
            <a:off x="5803900" y="3348854"/>
            <a:ext cx="1136650" cy="993775"/>
            <a:chOff x="7061180" y="2785492"/>
            <a:chExt cx="1615276" cy="1171043"/>
          </a:xfrm>
        </p:grpSpPr>
        <p:pic>
          <p:nvPicPr>
            <p:cNvPr id="12" name="Picture 2"/>
            <p:cNvPicPr>
              <a:picLocks noChangeAspect="1" noChangeArrowheads="1"/>
            </p:cNvPicPr>
            <p:nvPr/>
          </p:nvPicPr>
          <p:blipFill rotWithShape="1">
            <a:blip r:embed="rId4"/>
            <a:srcRect l="18818" t="11122" r="26404" b="50674"/>
            <a:stretch/>
          </p:blipFill>
          <p:spPr bwMode="auto">
            <a:xfrm>
              <a:off x="7061180" y="3419652"/>
              <a:ext cx="933972" cy="536883"/>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pic>
          <p:nvPicPr>
            <p:cNvPr id="13" name="Picture 3"/>
            <p:cNvPicPr>
              <a:picLocks noChangeAspect="1" noChangeArrowheads="1"/>
            </p:cNvPicPr>
            <p:nvPr/>
          </p:nvPicPr>
          <p:blipFill rotWithShape="1">
            <a:blip r:embed="rId5"/>
            <a:srcRect l="18960" t="50000" r="25982" b="11122"/>
            <a:stretch/>
          </p:blipFill>
          <p:spPr bwMode="auto">
            <a:xfrm>
              <a:off x="7746996" y="3212006"/>
              <a:ext cx="929460" cy="540626"/>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pic>
          <p:nvPicPr>
            <p:cNvPr id="14" name="Picture 2"/>
            <p:cNvPicPr>
              <a:picLocks noChangeAspect="1" noChangeArrowheads="1"/>
            </p:cNvPicPr>
            <p:nvPr/>
          </p:nvPicPr>
          <p:blipFill>
            <a:blip r:embed="rId6"/>
            <a:srcRect/>
            <a:stretch>
              <a:fillRect/>
            </a:stretch>
          </p:blipFill>
          <p:spPr bwMode="auto">
            <a:xfrm>
              <a:off x="7318361" y="2785492"/>
              <a:ext cx="924949" cy="536885"/>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grpSp>
      <p:grpSp>
        <p:nvGrpSpPr>
          <p:cNvPr id="15" name="Group 3"/>
          <p:cNvGrpSpPr>
            <a:grpSpLocks noChangeAspect="1"/>
          </p:cNvGrpSpPr>
          <p:nvPr/>
        </p:nvGrpSpPr>
        <p:grpSpPr bwMode="auto">
          <a:xfrm>
            <a:off x="7541821" y="2570162"/>
            <a:ext cx="920750" cy="898525"/>
            <a:chOff x="7668873" y="1582208"/>
            <a:chExt cx="1367623" cy="1275292"/>
          </a:xfrm>
        </p:grpSpPr>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8873" y="1582208"/>
              <a:ext cx="776969" cy="108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3168" y="1778233"/>
              <a:ext cx="733328" cy="107926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8"/>
          <p:cNvGrpSpPr>
            <a:grpSpLocks noChangeAspect="1"/>
          </p:cNvGrpSpPr>
          <p:nvPr/>
        </p:nvGrpSpPr>
        <p:grpSpPr bwMode="auto">
          <a:xfrm>
            <a:off x="4526478" y="3733267"/>
            <a:ext cx="1000125" cy="1057275"/>
            <a:chOff x="5293959" y="3505572"/>
            <a:chExt cx="1582297" cy="1532205"/>
          </a:xfrm>
        </p:grpSpPr>
        <p:pic>
          <p:nvPicPr>
            <p:cNvPr id="1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3959" y="3505572"/>
              <a:ext cx="783614" cy="1078986"/>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pic>
          <p:nvPicPr>
            <p:cNvPr id="2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58603" y="3728732"/>
              <a:ext cx="783614" cy="110199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5108" y="3935786"/>
              <a:ext cx="791148" cy="110199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3525" y="5172377"/>
            <a:ext cx="1093787"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26"/>
          <p:cNvGrpSpPr>
            <a:grpSpLocks/>
          </p:cNvGrpSpPr>
          <p:nvPr/>
        </p:nvGrpSpPr>
        <p:grpSpPr bwMode="auto">
          <a:xfrm>
            <a:off x="7110032" y="4088115"/>
            <a:ext cx="1909763" cy="1084262"/>
            <a:chOff x="4204" y="3177"/>
            <a:chExt cx="1203" cy="683"/>
          </a:xfrm>
        </p:grpSpPr>
        <p:pic>
          <p:nvPicPr>
            <p:cNvPr id="24" name="Picture 2"/>
            <p:cNvPicPr>
              <a:picLocks noChangeAspect="1" noChangeArrowheads="1"/>
            </p:cNvPicPr>
            <p:nvPr/>
          </p:nvPicPr>
          <p:blipFill>
            <a:blip r:embed="rId13"/>
            <a:srcRect/>
            <a:stretch>
              <a:fillRect/>
            </a:stretch>
          </p:blipFill>
          <p:spPr bwMode="auto">
            <a:xfrm>
              <a:off x="4204" y="3177"/>
              <a:ext cx="941" cy="47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pic>
        <p:pic>
          <p:nvPicPr>
            <p:cNvPr id="25" name="Picture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79" y="3385"/>
              <a:ext cx="628" cy="475"/>
            </a:xfrm>
            <a:prstGeom prst="rect">
              <a:avLst/>
            </a:prstGeom>
            <a:noFill/>
            <a:ln>
              <a:noFill/>
            </a:ln>
            <a:effectLst>
              <a:outerShdw dist="8980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 name="Rectangle 2"/>
          <p:cNvSpPr>
            <a:spLocks noChangeArrowheads="1"/>
          </p:cNvSpPr>
          <p:nvPr/>
        </p:nvSpPr>
        <p:spPr bwMode="auto">
          <a:xfrm>
            <a:off x="6461125" y="505497"/>
            <a:ext cx="2420689"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b="1" dirty="0" smtClean="0">
                <a:solidFill>
                  <a:schemeClr val="tx2"/>
                </a:solidFill>
              </a:rPr>
              <a:t>PRESENTATION </a:t>
            </a:r>
            <a:r>
              <a:rPr lang="en-GB" altLang="en-US" sz="1800" b="1" dirty="0">
                <a:solidFill>
                  <a:schemeClr val="tx2"/>
                </a:solidFill>
              </a:rPr>
              <a:t>TOPICS</a:t>
            </a:r>
          </a:p>
        </p:txBody>
      </p:sp>
      <p:sp>
        <p:nvSpPr>
          <p:cNvPr id="27"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28</a:t>
            </a:fld>
            <a:endParaRPr lang="en-GB" dirty="0"/>
          </a:p>
        </p:txBody>
      </p:sp>
    </p:spTree>
    <p:extLst>
      <p:ext uri="{BB962C8B-B14F-4D97-AF65-F5344CB8AC3E}">
        <p14:creationId xmlns:p14="http://schemas.microsoft.com/office/powerpoint/2010/main" val="94287768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1" name="Slide Number Placeholder 2"/>
          <p:cNvSpPr>
            <a:spLocks noGrp="1"/>
          </p:cNvSpPr>
          <p:nvPr>
            <p:ph type="sldNum" sz="quarter" idx="11"/>
          </p:nvPr>
        </p:nvSpPr>
        <p:spPr>
          <a:xfrm>
            <a:off x="8450263" y="6623050"/>
            <a:ext cx="693737" cy="212725"/>
          </a:xfrm>
        </p:spPr>
        <p:txBody>
          <a:bodyPr/>
          <a:lstStyle/>
          <a:p>
            <a:pPr>
              <a:defRPr/>
            </a:pPr>
            <a:fld id="{49CEFF9E-4738-4B28-814C-756B265590D7}" type="slidenum">
              <a:rPr lang="en-GB"/>
              <a:pPr>
                <a:defRPr/>
              </a:pPr>
              <a:t>29</a:t>
            </a:fld>
            <a:endParaRPr lang="en-GB" dirty="0"/>
          </a:p>
        </p:txBody>
      </p:sp>
      <p:sp>
        <p:nvSpPr>
          <p:cNvPr id="12" name="Content Placeholder 2"/>
          <p:cNvSpPr txBox="1">
            <a:spLocks/>
          </p:cNvSpPr>
          <p:nvPr/>
        </p:nvSpPr>
        <p:spPr>
          <a:xfrm>
            <a:off x="234949" y="1438275"/>
            <a:ext cx="8253957" cy="4481513"/>
          </a:xfrm>
          <a:prstGeom prst="rect">
            <a:avLst/>
          </a:prstGeom>
        </p:spPr>
        <p:txBody>
          <a:bodyPr vert="horz" lIns="107287" tIns="53643" rIns="107287" bIns="53643" rtlCol="0">
            <a:normAutofit/>
          </a:bodyPr>
          <a:lstStyle>
            <a:lvl1pPr marL="268216" indent="-268216" algn="l" defTabSz="1072866" rtl="0" eaLnBrk="1" latinLnBrk="0" hangingPunct="1">
              <a:lnSpc>
                <a:spcPct val="90000"/>
              </a:lnSpc>
              <a:spcBef>
                <a:spcPts val="1173"/>
              </a:spcBef>
              <a:buFont typeface="Arial" panose="020B0604020202020204" pitchFamily="34" charset="0"/>
              <a:buChar char="•"/>
              <a:defRPr sz="3300" kern="1200">
                <a:solidFill>
                  <a:schemeClr val="tx1"/>
                </a:solidFill>
                <a:latin typeface="+mn-lt"/>
                <a:ea typeface="+mn-ea"/>
                <a:cs typeface="+mn-cs"/>
              </a:defRPr>
            </a:lvl1pPr>
            <a:lvl2pPr marL="804649" indent="-268216" algn="l" defTabSz="1072866" rtl="0" eaLnBrk="1" latinLnBrk="0" hangingPunct="1">
              <a:lnSpc>
                <a:spcPct val="90000"/>
              </a:lnSpc>
              <a:spcBef>
                <a:spcPts val="587"/>
              </a:spcBef>
              <a:buFont typeface="Arial" panose="020B0604020202020204" pitchFamily="34" charset="0"/>
              <a:buChar char="•"/>
              <a:defRPr sz="2800" kern="1200">
                <a:solidFill>
                  <a:schemeClr val="tx1"/>
                </a:solidFill>
                <a:latin typeface="+mn-lt"/>
                <a:ea typeface="+mn-ea"/>
                <a:cs typeface="+mn-cs"/>
              </a:defRPr>
            </a:lvl2pPr>
            <a:lvl3pPr marL="1341082" indent="-268216" algn="l" defTabSz="1072866" rtl="0" eaLnBrk="1" latinLnBrk="0" hangingPunct="1">
              <a:lnSpc>
                <a:spcPct val="90000"/>
              </a:lnSpc>
              <a:spcBef>
                <a:spcPts val="587"/>
              </a:spcBef>
              <a:buFont typeface="Arial" panose="020B0604020202020204" pitchFamily="34" charset="0"/>
              <a:buChar char="•"/>
              <a:defRPr sz="2300" kern="1200">
                <a:solidFill>
                  <a:schemeClr val="tx1"/>
                </a:solidFill>
                <a:latin typeface="+mn-lt"/>
                <a:ea typeface="+mn-ea"/>
                <a:cs typeface="+mn-cs"/>
              </a:defRPr>
            </a:lvl3pPr>
            <a:lvl4pPr marL="1877515"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4pPr>
            <a:lvl5pPr marL="2413947"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5pPr>
            <a:lvl6pPr marL="2950380"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6pPr>
            <a:lvl7pPr marL="3486813"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7pPr>
            <a:lvl8pPr marL="4023246"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8pPr>
            <a:lvl9pPr marL="4559678"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9pPr>
          </a:lstStyle>
          <a:p>
            <a:pPr marL="217488" lvl="2" indent="0">
              <a:buFont typeface="Arial" pitchFamily="34" charset="0"/>
              <a:buNone/>
            </a:pPr>
            <a:r>
              <a:rPr lang="en-GB" altLang="en-US" sz="2400" dirty="0" smtClean="0"/>
              <a:t>EI </a:t>
            </a:r>
            <a:r>
              <a:rPr lang="en-GB" altLang="en-US" sz="2400" i="1" dirty="0" smtClean="0"/>
              <a:t>PSM guidelines</a:t>
            </a:r>
            <a:r>
              <a:rPr lang="en-GB" altLang="en-US" sz="2400" dirty="0" smtClean="0"/>
              <a:t> (PSMG):</a:t>
            </a:r>
          </a:p>
          <a:p>
            <a:pPr marL="560388" lvl="2" indent="-342900"/>
            <a:r>
              <a:rPr lang="en-GB" sz="2400" dirty="0" smtClean="0"/>
              <a:t>A </a:t>
            </a:r>
            <a:r>
              <a:rPr lang="en-GB" sz="2400" dirty="0"/>
              <a:t>series of 20 publications (‘guidelines’) that build on </a:t>
            </a:r>
            <a:r>
              <a:rPr lang="en-GB" sz="2400" dirty="0" smtClean="0"/>
              <a:t>EI PSMF and help organisations to close gaps in PSM arrangements.</a:t>
            </a:r>
          </a:p>
          <a:p>
            <a:pPr marL="560388" lvl="2" indent="-342900"/>
            <a:r>
              <a:rPr lang="en-GB" sz="2400" dirty="0" smtClean="0"/>
              <a:t>Capture </a:t>
            </a:r>
            <a:r>
              <a:rPr lang="en-GB" sz="2400" dirty="0"/>
              <a:t>industry good practices </a:t>
            </a:r>
            <a:r>
              <a:rPr lang="en-GB" sz="2400" dirty="0" smtClean="0"/>
              <a:t>and present current guidance </a:t>
            </a:r>
            <a:r>
              <a:rPr lang="en-GB" sz="2400" dirty="0"/>
              <a:t>on how organisations can meet the expectations set out in each </a:t>
            </a:r>
            <a:r>
              <a:rPr lang="en-GB" sz="2400" dirty="0" smtClean="0"/>
              <a:t>element </a:t>
            </a:r>
            <a:r>
              <a:rPr lang="en-GB" sz="2400" dirty="0"/>
              <a:t>of the </a:t>
            </a:r>
            <a:r>
              <a:rPr lang="en-GB" sz="2400" dirty="0" smtClean="0"/>
              <a:t>PSMF. </a:t>
            </a:r>
            <a:endParaRPr lang="en-GB" altLang="en-US" sz="2400" dirty="0" smtClean="0"/>
          </a:p>
          <a:p>
            <a:pPr marL="560388" lvl="2" indent="-342900"/>
            <a:r>
              <a:rPr lang="en-GB" altLang="en-US" sz="2400" dirty="0" smtClean="0"/>
              <a:t>One </a:t>
            </a:r>
            <a:r>
              <a:rPr lang="en-GB" sz="2400" dirty="0" smtClean="0"/>
              <a:t>publication </a:t>
            </a:r>
            <a:r>
              <a:rPr lang="en-GB" altLang="en-US" sz="2400" dirty="0" smtClean="0"/>
              <a:t>for each element: 2 published, 15 more drafted.</a:t>
            </a:r>
          </a:p>
          <a:p>
            <a:pPr marL="560388" lvl="2" indent="-342900"/>
            <a:r>
              <a:rPr lang="en-GB" sz="2400" i="1" dirty="0"/>
              <a:t>Guidance on meeting expectations of EI process safety management </a:t>
            </a:r>
            <a:r>
              <a:rPr lang="en-GB" sz="2400" i="1" dirty="0" smtClean="0"/>
              <a:t>framework: Element X [title]</a:t>
            </a:r>
            <a:r>
              <a:rPr lang="en-GB" sz="2400" dirty="0" smtClean="0"/>
              <a:t> </a:t>
            </a:r>
            <a:endParaRPr lang="en-GB" sz="2400" dirty="0"/>
          </a:p>
          <a:p>
            <a:pPr marL="560388" lvl="2" indent="-342900"/>
            <a:r>
              <a:rPr lang="en-GB" altLang="en-US" sz="2400" dirty="0" smtClean="0"/>
              <a:t>See </a:t>
            </a:r>
            <a:r>
              <a:rPr lang="en-GB" altLang="en-US" sz="2400" dirty="0" smtClean="0">
                <a:hlinkClick r:id="rId4"/>
              </a:rPr>
              <a:t>www.energyinst.org/psmguidelines</a:t>
            </a:r>
            <a:r>
              <a:rPr lang="en-GB" altLang="en-US" sz="2400" dirty="0" smtClean="0"/>
              <a:t> </a:t>
            </a:r>
          </a:p>
        </p:txBody>
      </p:sp>
      <p:sp>
        <p:nvSpPr>
          <p:cNvPr id="13" name="Rectangle 6"/>
          <p:cNvSpPr>
            <a:spLocks/>
          </p:cNvSpPr>
          <p:nvPr/>
        </p:nvSpPr>
        <p:spPr bwMode="auto">
          <a:xfrm>
            <a:off x="5165242" y="505497"/>
            <a:ext cx="3709115"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a:spcBef>
                <a:spcPct val="0"/>
              </a:spcBef>
              <a:buFontTx/>
              <a:buNone/>
            </a:pPr>
            <a:r>
              <a:rPr lang="en-GB" altLang="en-US" sz="1800" b="1" dirty="0">
                <a:solidFill>
                  <a:schemeClr val="tx2"/>
                </a:solidFill>
              </a:rPr>
              <a:t>STEP 3:  </a:t>
            </a:r>
            <a:r>
              <a:rPr lang="en-GB" altLang="en-US" sz="1800" b="1" dirty="0" smtClean="0">
                <a:solidFill>
                  <a:schemeClr val="tx2"/>
                </a:solidFill>
              </a:rPr>
              <a:t>PSMG</a:t>
            </a:r>
            <a:endParaRPr lang="en-GB" altLang="en-US" sz="1800" b="1" dirty="0">
              <a:solidFill>
                <a:schemeClr val="tx2"/>
              </a:solidFill>
            </a:endParaRPr>
          </a:p>
        </p:txBody>
      </p:sp>
    </p:spTree>
    <p:extLst>
      <p:ext uri="{BB962C8B-B14F-4D97-AF65-F5344CB8AC3E}">
        <p14:creationId xmlns:p14="http://schemas.microsoft.com/office/powerpoint/2010/main" val="12472120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8290" y="172122"/>
            <a:ext cx="2255969" cy="666751"/>
          </a:xfrm>
          <a:prstGeom prst="rect">
            <a:avLst/>
          </a:prstGeom>
        </p:spPr>
      </p:pic>
      <p:pic>
        <p:nvPicPr>
          <p:cNvPr id="5" name="Picture 4"/>
          <p:cNvPicPr>
            <a:picLocks noChangeAspect="1"/>
          </p:cNvPicPr>
          <p:nvPr/>
        </p:nvPicPr>
        <p:blipFill>
          <a:blip r:embed="rId3"/>
          <a:stretch>
            <a:fillRect/>
          </a:stretch>
        </p:blipFill>
        <p:spPr>
          <a:xfrm>
            <a:off x="367049" y="1004781"/>
            <a:ext cx="8442103" cy="92453"/>
          </a:xfrm>
          <a:prstGeom prst="rect">
            <a:avLst/>
          </a:prstGeom>
        </p:spPr>
      </p:pic>
      <p:pic>
        <p:nvPicPr>
          <p:cNvPr id="6" name="Picture 5"/>
          <p:cNvPicPr>
            <a:picLocks noChangeAspect="1"/>
          </p:cNvPicPr>
          <p:nvPr/>
        </p:nvPicPr>
        <p:blipFill>
          <a:blip r:embed="rId3"/>
          <a:stretch>
            <a:fillRect/>
          </a:stretch>
        </p:blipFill>
        <p:spPr>
          <a:xfrm>
            <a:off x="367049" y="6192821"/>
            <a:ext cx="8442103" cy="92453"/>
          </a:xfrm>
          <a:prstGeom prst="rect">
            <a:avLst/>
          </a:prstGeom>
        </p:spPr>
      </p:pic>
      <p:sp>
        <p:nvSpPr>
          <p:cNvPr id="7" name="Rectangle 6"/>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8" name="Rectangle 7"/>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9" name="TextBox 8"/>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0" name="Content Placeholder 2"/>
          <p:cNvSpPr>
            <a:spLocks noGrp="1"/>
          </p:cNvSpPr>
          <p:nvPr>
            <p:ph idx="4294967295"/>
          </p:nvPr>
        </p:nvSpPr>
        <p:spPr>
          <a:xfrm>
            <a:off x="163773" y="1377934"/>
            <a:ext cx="8718041" cy="4814887"/>
          </a:xfrm>
        </p:spPr>
        <p:txBody>
          <a:bodyPr lIns="108064" tIns="54032" rIns="108064" bIns="54032">
            <a:normAutofit/>
          </a:bodyPr>
          <a:lstStyle/>
          <a:p>
            <a:pPr marL="382588" indent="-238125" eaLnBrk="1" hangingPunct="1">
              <a:lnSpc>
                <a:spcPts val="3550"/>
              </a:lnSpc>
              <a:buFont typeface="Arial" pitchFamily="34" charset="0"/>
              <a:buNone/>
            </a:pPr>
            <a:r>
              <a:rPr lang="en-GB" altLang="en-US" sz="2900" b="1" dirty="0" smtClean="0"/>
              <a:t>5 Good practice steps to effective PSM</a:t>
            </a:r>
          </a:p>
          <a:p>
            <a:pPr marL="1073150" lvl="1" indent="-457200" eaLnBrk="1" hangingPunct="1">
              <a:lnSpc>
                <a:spcPts val="5000"/>
              </a:lnSpc>
              <a:buFont typeface="+mj-lt"/>
              <a:buAutoNum type="arabicPeriod"/>
            </a:pPr>
            <a:r>
              <a:rPr lang="en-GB" altLang="en-US" sz="2400" dirty="0" smtClean="0"/>
              <a:t>EI </a:t>
            </a:r>
            <a:r>
              <a:rPr lang="en-GB" altLang="en-US" sz="2400" i="1" dirty="0" smtClean="0"/>
              <a:t>PSM framework</a:t>
            </a:r>
            <a:r>
              <a:rPr lang="en-GB" altLang="en-US" sz="2400" dirty="0" smtClean="0"/>
              <a:t> (PSMF)</a:t>
            </a:r>
          </a:p>
          <a:p>
            <a:pPr marL="1073150" lvl="1" indent="-457200" eaLnBrk="1" hangingPunct="1">
              <a:lnSpc>
                <a:spcPts val="5000"/>
              </a:lnSpc>
              <a:buFont typeface="+mj-lt"/>
              <a:buAutoNum type="arabicPeriod"/>
            </a:pPr>
            <a:r>
              <a:rPr lang="en-GB" altLang="en-US" sz="2400" dirty="0" smtClean="0"/>
              <a:t>EI Process Safety Survey (EIPSS)</a:t>
            </a:r>
            <a:endParaRPr lang="en-GB" altLang="en-US" sz="2000" dirty="0" smtClean="0"/>
          </a:p>
          <a:p>
            <a:pPr marL="1073150" lvl="1" indent="-457200" eaLnBrk="1" hangingPunct="1">
              <a:lnSpc>
                <a:spcPts val="5000"/>
              </a:lnSpc>
              <a:buFont typeface="+mj-lt"/>
              <a:buAutoNum type="arabicPeriod"/>
            </a:pPr>
            <a:r>
              <a:rPr lang="en-GB" altLang="en-US" sz="2400" dirty="0" smtClean="0"/>
              <a:t>EI </a:t>
            </a:r>
            <a:r>
              <a:rPr lang="en-GB" altLang="en-US" sz="2400" i="1" dirty="0" smtClean="0"/>
              <a:t>PSM guidelines</a:t>
            </a:r>
            <a:r>
              <a:rPr lang="en-GB" altLang="en-US" sz="2400" dirty="0" smtClean="0"/>
              <a:t> (PSMG)</a:t>
            </a:r>
          </a:p>
          <a:p>
            <a:pPr marL="1073150" lvl="1" indent="-457200" eaLnBrk="1" hangingPunct="1">
              <a:lnSpc>
                <a:spcPts val="5000"/>
              </a:lnSpc>
              <a:buFont typeface="+mj-lt"/>
              <a:buAutoNum type="arabicPeriod"/>
            </a:pPr>
            <a:r>
              <a:rPr lang="en-GB" altLang="en-US" sz="2400" dirty="0" smtClean="0"/>
              <a:t>Performance measures</a:t>
            </a:r>
            <a:endParaRPr lang="en-US" altLang="en-US" b="1" dirty="0" smtClean="0">
              <a:solidFill>
                <a:srgbClr val="3333FF"/>
              </a:solidFill>
            </a:endParaRPr>
          </a:p>
          <a:p>
            <a:pPr marL="1073150" lvl="1" indent="-457200" eaLnBrk="1" hangingPunct="1">
              <a:lnSpc>
                <a:spcPts val="5000"/>
              </a:lnSpc>
              <a:buFont typeface="+mj-lt"/>
              <a:buAutoNum type="arabicPeriod"/>
            </a:pPr>
            <a:r>
              <a:rPr lang="en-US" altLang="en-US" sz="2400" dirty="0" smtClean="0"/>
              <a:t>Competency profiles programme</a:t>
            </a:r>
            <a:endParaRPr lang="en-GB" altLang="en-US" sz="2400" dirty="0" smtClean="0"/>
          </a:p>
        </p:txBody>
      </p:sp>
      <p:grpSp>
        <p:nvGrpSpPr>
          <p:cNvPr id="11" name="Group 7"/>
          <p:cNvGrpSpPr>
            <a:grpSpLocks noChangeAspect="1"/>
          </p:cNvGrpSpPr>
          <p:nvPr/>
        </p:nvGrpSpPr>
        <p:grpSpPr bwMode="auto">
          <a:xfrm>
            <a:off x="5803900" y="3348854"/>
            <a:ext cx="1136650" cy="993775"/>
            <a:chOff x="7061180" y="2785492"/>
            <a:chExt cx="1615276" cy="1171043"/>
          </a:xfrm>
        </p:grpSpPr>
        <p:pic>
          <p:nvPicPr>
            <p:cNvPr id="12" name="Picture 2"/>
            <p:cNvPicPr>
              <a:picLocks noChangeAspect="1" noChangeArrowheads="1"/>
            </p:cNvPicPr>
            <p:nvPr/>
          </p:nvPicPr>
          <p:blipFill rotWithShape="1">
            <a:blip r:embed="rId4"/>
            <a:srcRect l="18818" t="11122" r="26404" b="50674"/>
            <a:stretch/>
          </p:blipFill>
          <p:spPr bwMode="auto">
            <a:xfrm>
              <a:off x="7061180" y="3419652"/>
              <a:ext cx="933972" cy="536883"/>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pic>
          <p:nvPicPr>
            <p:cNvPr id="13" name="Picture 3"/>
            <p:cNvPicPr>
              <a:picLocks noChangeAspect="1" noChangeArrowheads="1"/>
            </p:cNvPicPr>
            <p:nvPr/>
          </p:nvPicPr>
          <p:blipFill rotWithShape="1">
            <a:blip r:embed="rId5"/>
            <a:srcRect l="18960" t="50000" r="25982" b="11122"/>
            <a:stretch/>
          </p:blipFill>
          <p:spPr bwMode="auto">
            <a:xfrm>
              <a:off x="7746996" y="3212006"/>
              <a:ext cx="929460" cy="540626"/>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pic>
          <p:nvPicPr>
            <p:cNvPr id="14" name="Picture 2"/>
            <p:cNvPicPr>
              <a:picLocks noChangeAspect="1" noChangeArrowheads="1"/>
            </p:cNvPicPr>
            <p:nvPr/>
          </p:nvPicPr>
          <p:blipFill>
            <a:blip r:embed="rId6"/>
            <a:srcRect/>
            <a:stretch>
              <a:fillRect/>
            </a:stretch>
          </p:blipFill>
          <p:spPr bwMode="auto">
            <a:xfrm>
              <a:off x="7318361" y="2785492"/>
              <a:ext cx="924949" cy="536885"/>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grpSp>
      <p:grpSp>
        <p:nvGrpSpPr>
          <p:cNvPr id="15" name="Group 3"/>
          <p:cNvGrpSpPr>
            <a:grpSpLocks noChangeAspect="1"/>
          </p:cNvGrpSpPr>
          <p:nvPr/>
        </p:nvGrpSpPr>
        <p:grpSpPr bwMode="auto">
          <a:xfrm>
            <a:off x="7541821" y="2570162"/>
            <a:ext cx="920750" cy="898525"/>
            <a:chOff x="7668873" y="1582208"/>
            <a:chExt cx="1367623" cy="1275292"/>
          </a:xfrm>
        </p:grpSpPr>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8873" y="1582208"/>
              <a:ext cx="776969" cy="108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3168" y="1778233"/>
              <a:ext cx="733328" cy="107926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8"/>
          <p:cNvGrpSpPr>
            <a:grpSpLocks noChangeAspect="1"/>
          </p:cNvGrpSpPr>
          <p:nvPr/>
        </p:nvGrpSpPr>
        <p:grpSpPr bwMode="auto">
          <a:xfrm>
            <a:off x="4526478" y="3733267"/>
            <a:ext cx="1000125" cy="1057275"/>
            <a:chOff x="5293959" y="3505572"/>
            <a:chExt cx="1582297" cy="1532205"/>
          </a:xfrm>
        </p:grpSpPr>
        <p:pic>
          <p:nvPicPr>
            <p:cNvPr id="1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3959" y="3505572"/>
              <a:ext cx="783614" cy="1078986"/>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pic>
          <p:nvPicPr>
            <p:cNvPr id="2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58603" y="3728732"/>
              <a:ext cx="783614" cy="110199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5108" y="3935786"/>
              <a:ext cx="791148" cy="110199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3525" y="5172377"/>
            <a:ext cx="1093787"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26"/>
          <p:cNvGrpSpPr>
            <a:grpSpLocks/>
          </p:cNvGrpSpPr>
          <p:nvPr/>
        </p:nvGrpSpPr>
        <p:grpSpPr bwMode="auto">
          <a:xfrm>
            <a:off x="7110032" y="4088115"/>
            <a:ext cx="1909763" cy="1084262"/>
            <a:chOff x="4204" y="3177"/>
            <a:chExt cx="1203" cy="683"/>
          </a:xfrm>
        </p:grpSpPr>
        <p:pic>
          <p:nvPicPr>
            <p:cNvPr id="24" name="Picture 2"/>
            <p:cNvPicPr>
              <a:picLocks noChangeAspect="1" noChangeArrowheads="1"/>
            </p:cNvPicPr>
            <p:nvPr/>
          </p:nvPicPr>
          <p:blipFill>
            <a:blip r:embed="rId13"/>
            <a:srcRect/>
            <a:stretch>
              <a:fillRect/>
            </a:stretch>
          </p:blipFill>
          <p:spPr bwMode="auto">
            <a:xfrm>
              <a:off x="4204" y="3177"/>
              <a:ext cx="941" cy="47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pic>
        <p:pic>
          <p:nvPicPr>
            <p:cNvPr id="25" name="Picture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79" y="3385"/>
              <a:ext cx="628" cy="475"/>
            </a:xfrm>
            <a:prstGeom prst="rect">
              <a:avLst/>
            </a:prstGeom>
            <a:noFill/>
            <a:ln>
              <a:noFill/>
            </a:ln>
            <a:effectLst>
              <a:outerShdw dist="8980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 name="Rectangle 2"/>
          <p:cNvSpPr>
            <a:spLocks noChangeArrowheads="1"/>
          </p:cNvSpPr>
          <p:nvPr/>
        </p:nvSpPr>
        <p:spPr bwMode="auto">
          <a:xfrm>
            <a:off x="6461125" y="505497"/>
            <a:ext cx="2420689"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b="1" dirty="0" smtClean="0">
                <a:solidFill>
                  <a:schemeClr val="tx2"/>
                </a:solidFill>
              </a:rPr>
              <a:t>PRESENTATION </a:t>
            </a:r>
            <a:r>
              <a:rPr lang="en-GB" altLang="en-US" sz="1800" b="1" dirty="0">
                <a:solidFill>
                  <a:schemeClr val="tx2"/>
                </a:solidFill>
              </a:rPr>
              <a:t>TOPICS</a:t>
            </a:r>
          </a:p>
        </p:txBody>
      </p:sp>
      <p:sp>
        <p:nvSpPr>
          <p:cNvPr id="27"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3</a:t>
            </a:fld>
            <a:endParaRPr lang="en-GB" dirty="0"/>
          </a:p>
        </p:txBody>
      </p:sp>
    </p:spTree>
    <p:extLst>
      <p:ext uri="{BB962C8B-B14F-4D97-AF65-F5344CB8AC3E}">
        <p14:creationId xmlns:p14="http://schemas.microsoft.com/office/powerpoint/2010/main" val="295190579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1" name="Slide Number Placeholder 2"/>
          <p:cNvSpPr>
            <a:spLocks noGrp="1"/>
          </p:cNvSpPr>
          <p:nvPr>
            <p:ph type="sldNum" sz="quarter" idx="11"/>
          </p:nvPr>
        </p:nvSpPr>
        <p:spPr>
          <a:xfrm>
            <a:off x="8450263" y="6623050"/>
            <a:ext cx="693737" cy="212725"/>
          </a:xfrm>
        </p:spPr>
        <p:txBody>
          <a:bodyPr/>
          <a:lstStyle/>
          <a:p>
            <a:pPr>
              <a:defRPr/>
            </a:pPr>
            <a:fld id="{49CEFF9E-4738-4B28-814C-756B265590D7}" type="slidenum">
              <a:rPr lang="en-GB"/>
              <a:pPr>
                <a:defRPr/>
              </a:pPr>
              <a:t>30</a:t>
            </a:fld>
            <a:endParaRPr lang="en-GB" dirty="0"/>
          </a:p>
        </p:txBody>
      </p:sp>
      <p:sp>
        <p:nvSpPr>
          <p:cNvPr id="12" name="Content Placeholder 2"/>
          <p:cNvSpPr txBox="1">
            <a:spLocks/>
          </p:cNvSpPr>
          <p:nvPr/>
        </p:nvSpPr>
        <p:spPr>
          <a:xfrm>
            <a:off x="234950" y="1282890"/>
            <a:ext cx="5128620" cy="4909931"/>
          </a:xfrm>
          <a:prstGeom prst="rect">
            <a:avLst/>
          </a:prstGeom>
        </p:spPr>
        <p:txBody>
          <a:bodyPr vert="horz" lIns="107287" tIns="53643" rIns="107287" bIns="53643" rtlCol="0">
            <a:normAutofit fontScale="77500" lnSpcReduction="20000"/>
          </a:bodyPr>
          <a:lstStyle>
            <a:lvl1pPr marL="268216" indent="-268216" algn="l" defTabSz="1072866" rtl="0" eaLnBrk="1" latinLnBrk="0" hangingPunct="1">
              <a:lnSpc>
                <a:spcPct val="90000"/>
              </a:lnSpc>
              <a:spcBef>
                <a:spcPts val="1173"/>
              </a:spcBef>
              <a:buFont typeface="Arial" panose="020B0604020202020204" pitchFamily="34" charset="0"/>
              <a:buChar char="•"/>
              <a:defRPr sz="3300" kern="1200">
                <a:solidFill>
                  <a:schemeClr val="tx1"/>
                </a:solidFill>
                <a:latin typeface="+mn-lt"/>
                <a:ea typeface="+mn-ea"/>
                <a:cs typeface="+mn-cs"/>
              </a:defRPr>
            </a:lvl1pPr>
            <a:lvl2pPr marL="804649" indent="-268216" algn="l" defTabSz="1072866" rtl="0" eaLnBrk="1" latinLnBrk="0" hangingPunct="1">
              <a:lnSpc>
                <a:spcPct val="90000"/>
              </a:lnSpc>
              <a:spcBef>
                <a:spcPts val="587"/>
              </a:spcBef>
              <a:buFont typeface="Arial" panose="020B0604020202020204" pitchFamily="34" charset="0"/>
              <a:buChar char="•"/>
              <a:defRPr sz="2800" kern="1200">
                <a:solidFill>
                  <a:schemeClr val="tx1"/>
                </a:solidFill>
                <a:latin typeface="+mn-lt"/>
                <a:ea typeface="+mn-ea"/>
                <a:cs typeface="+mn-cs"/>
              </a:defRPr>
            </a:lvl2pPr>
            <a:lvl3pPr marL="1341082" indent="-268216" algn="l" defTabSz="1072866" rtl="0" eaLnBrk="1" latinLnBrk="0" hangingPunct="1">
              <a:lnSpc>
                <a:spcPct val="90000"/>
              </a:lnSpc>
              <a:spcBef>
                <a:spcPts val="587"/>
              </a:spcBef>
              <a:buFont typeface="Arial" panose="020B0604020202020204" pitchFamily="34" charset="0"/>
              <a:buChar char="•"/>
              <a:defRPr sz="2300" kern="1200">
                <a:solidFill>
                  <a:schemeClr val="tx1"/>
                </a:solidFill>
                <a:latin typeface="+mn-lt"/>
                <a:ea typeface="+mn-ea"/>
                <a:cs typeface="+mn-cs"/>
              </a:defRPr>
            </a:lvl3pPr>
            <a:lvl4pPr marL="1877515"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4pPr>
            <a:lvl5pPr marL="2413947"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5pPr>
            <a:lvl6pPr marL="2950380"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6pPr>
            <a:lvl7pPr marL="3486813"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7pPr>
            <a:lvl8pPr marL="4023246"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8pPr>
            <a:lvl9pPr marL="4559678"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9pPr>
          </a:lstStyle>
          <a:p>
            <a:r>
              <a:rPr lang="en-GB" sz="3100" dirty="0" smtClean="0"/>
              <a:t>Each PSMG includes</a:t>
            </a:r>
            <a:r>
              <a:rPr lang="en-GB" sz="3100" dirty="0"/>
              <a:t>:</a:t>
            </a:r>
          </a:p>
          <a:p>
            <a:pPr lvl="1"/>
            <a:r>
              <a:rPr lang="en-GB" sz="2600" dirty="0" smtClean="0"/>
              <a:t>A </a:t>
            </a:r>
            <a:r>
              <a:rPr lang="en-GB" sz="2600" dirty="0"/>
              <a:t>logical flow diagram of activities (‘steps’) the organisation should undertake to manage that </a:t>
            </a:r>
            <a:r>
              <a:rPr lang="en-GB" sz="2600" dirty="0" smtClean="0"/>
              <a:t>element</a:t>
            </a:r>
            <a:r>
              <a:rPr lang="en-GB" sz="2600" dirty="0"/>
              <a:t> </a:t>
            </a:r>
            <a:r>
              <a:rPr lang="en-GB" sz="2600" dirty="0" smtClean="0"/>
              <a:t>based on:</a:t>
            </a:r>
          </a:p>
          <a:p>
            <a:pPr lvl="2"/>
            <a:r>
              <a:rPr lang="en-GB" dirty="0"/>
              <a:t>s</a:t>
            </a:r>
            <a:r>
              <a:rPr lang="en-GB" dirty="0" smtClean="0"/>
              <a:t>et-up; </a:t>
            </a:r>
          </a:p>
          <a:p>
            <a:pPr lvl="2"/>
            <a:r>
              <a:rPr lang="en-GB" dirty="0"/>
              <a:t>o</a:t>
            </a:r>
            <a:r>
              <a:rPr lang="en-GB" dirty="0" smtClean="0"/>
              <a:t>perate, and </a:t>
            </a:r>
          </a:p>
          <a:p>
            <a:pPr lvl="2"/>
            <a:r>
              <a:rPr lang="en-GB" dirty="0" smtClean="0"/>
              <a:t>monitor, review and intervene</a:t>
            </a:r>
          </a:p>
          <a:p>
            <a:pPr lvl="1"/>
            <a:r>
              <a:rPr lang="en-GB" sz="2600" dirty="0" smtClean="0"/>
              <a:t>Descriptions </a:t>
            </a:r>
            <a:r>
              <a:rPr lang="en-GB" sz="2600" dirty="0"/>
              <a:t>of those steps;</a:t>
            </a:r>
          </a:p>
          <a:p>
            <a:pPr lvl="1"/>
            <a:r>
              <a:rPr lang="en-GB" sz="2600" dirty="0" smtClean="0"/>
              <a:t>Example </a:t>
            </a:r>
            <a:r>
              <a:rPr lang="en-GB" sz="2600" dirty="0"/>
              <a:t>performance measures (PMs) to measure the extent to which key steps have been </a:t>
            </a:r>
            <a:r>
              <a:rPr lang="en-GB" sz="2600" dirty="0" smtClean="0"/>
              <a:t>undertaken – see Step 4 of the 5 Step PSM process;</a:t>
            </a:r>
            <a:endParaRPr lang="en-GB" sz="2600" dirty="0"/>
          </a:p>
          <a:p>
            <a:pPr lvl="1"/>
            <a:r>
              <a:rPr lang="en-GB" sz="2600" dirty="0" smtClean="0"/>
              <a:t>A </a:t>
            </a:r>
            <a:r>
              <a:rPr lang="en-GB" sz="2600" dirty="0"/>
              <a:t>list of further resources to help undertake key </a:t>
            </a:r>
            <a:r>
              <a:rPr lang="en-GB" sz="2600" dirty="0" smtClean="0"/>
              <a:t>steps.</a:t>
            </a:r>
            <a:endParaRPr lang="en-GB" sz="2600" dirty="0"/>
          </a:p>
          <a:p>
            <a:pPr lvl="1"/>
            <a:r>
              <a:rPr lang="en-GB" sz="2600" dirty="0" smtClean="0"/>
              <a:t>A </a:t>
            </a:r>
            <a:r>
              <a:rPr lang="en-GB" sz="2600" dirty="0"/>
              <a:t>table mapping the steps against the expectations in the </a:t>
            </a:r>
            <a:r>
              <a:rPr lang="en-GB" sz="2600" dirty="0" smtClean="0"/>
              <a:t>EI PSMF.</a:t>
            </a:r>
            <a:endParaRPr lang="en-GB" sz="2600" dirty="0"/>
          </a:p>
          <a:p>
            <a:pPr lvl="1"/>
            <a:r>
              <a:rPr lang="en-GB" sz="2600" dirty="0"/>
              <a:t>A</a:t>
            </a:r>
            <a:r>
              <a:rPr lang="en-GB" sz="2600" dirty="0" smtClean="0"/>
              <a:t>nnexes </a:t>
            </a:r>
            <a:r>
              <a:rPr lang="en-GB" sz="2600" dirty="0"/>
              <a:t>of useful </a:t>
            </a:r>
            <a:r>
              <a:rPr lang="en-GB" sz="2600" dirty="0" smtClean="0"/>
              <a:t>information (e.g. forms).</a:t>
            </a:r>
            <a:endParaRPr lang="en-GB" sz="2600" dirty="0"/>
          </a:p>
        </p:txBody>
      </p:sp>
      <p:sp>
        <p:nvSpPr>
          <p:cNvPr id="13" name="Rectangle 6"/>
          <p:cNvSpPr>
            <a:spLocks/>
          </p:cNvSpPr>
          <p:nvPr/>
        </p:nvSpPr>
        <p:spPr bwMode="auto">
          <a:xfrm>
            <a:off x="5165242" y="505497"/>
            <a:ext cx="3709115"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a:spcBef>
                <a:spcPct val="0"/>
              </a:spcBef>
              <a:buFontTx/>
              <a:buNone/>
            </a:pPr>
            <a:r>
              <a:rPr lang="en-GB" altLang="en-US" sz="1800" b="1" dirty="0">
                <a:solidFill>
                  <a:schemeClr val="tx2"/>
                </a:solidFill>
              </a:rPr>
              <a:t>STEP 3:  </a:t>
            </a:r>
            <a:r>
              <a:rPr lang="en-GB" altLang="en-US" sz="1800" b="1" dirty="0" smtClean="0">
                <a:solidFill>
                  <a:schemeClr val="tx2"/>
                </a:solidFill>
              </a:rPr>
              <a:t>PSMG </a:t>
            </a:r>
            <a:r>
              <a:rPr lang="en-GB" altLang="en-US" sz="1800" b="1" dirty="0">
                <a:solidFill>
                  <a:schemeClr val="tx2"/>
                </a:solidFill>
              </a:rPr>
              <a:t>- GAP CLOSURE</a:t>
            </a:r>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5226" t="11467" r="32518" b="6250"/>
          <a:stretch/>
        </p:blipFill>
        <p:spPr bwMode="auto">
          <a:xfrm>
            <a:off x="5233481" y="1124531"/>
            <a:ext cx="3539467" cy="5076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83434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1" name="Slide Number Placeholder 2"/>
          <p:cNvSpPr>
            <a:spLocks noGrp="1"/>
          </p:cNvSpPr>
          <p:nvPr>
            <p:ph type="sldNum" sz="quarter" idx="11"/>
          </p:nvPr>
        </p:nvSpPr>
        <p:spPr>
          <a:xfrm>
            <a:off x="8450263" y="6623050"/>
            <a:ext cx="693737" cy="212725"/>
          </a:xfrm>
        </p:spPr>
        <p:txBody>
          <a:bodyPr/>
          <a:lstStyle/>
          <a:p>
            <a:pPr>
              <a:defRPr/>
            </a:pPr>
            <a:fld id="{49CEFF9E-4738-4B28-814C-756B265590D7}" type="slidenum">
              <a:rPr lang="en-GB"/>
              <a:pPr>
                <a:defRPr/>
              </a:pPr>
              <a:t>31</a:t>
            </a:fld>
            <a:endParaRPr lang="en-GB" dirty="0"/>
          </a:p>
        </p:txBody>
      </p:sp>
      <p:sp>
        <p:nvSpPr>
          <p:cNvPr id="12" name="Content Placeholder 2"/>
          <p:cNvSpPr txBox="1">
            <a:spLocks/>
          </p:cNvSpPr>
          <p:nvPr/>
        </p:nvSpPr>
        <p:spPr>
          <a:xfrm>
            <a:off x="426022" y="5336277"/>
            <a:ext cx="8131128" cy="733639"/>
          </a:xfrm>
          <a:prstGeom prst="rect">
            <a:avLst/>
          </a:prstGeom>
        </p:spPr>
        <p:txBody>
          <a:bodyPr vert="horz" lIns="107287" tIns="53643" rIns="107287" bIns="53643" rtlCol="0">
            <a:normAutofit fontScale="77500" lnSpcReduction="20000"/>
          </a:bodyPr>
          <a:lstStyle>
            <a:lvl1pPr marL="268216" indent="-268216" algn="l" defTabSz="1072866" rtl="0" eaLnBrk="1" latinLnBrk="0" hangingPunct="1">
              <a:lnSpc>
                <a:spcPct val="90000"/>
              </a:lnSpc>
              <a:spcBef>
                <a:spcPts val="1173"/>
              </a:spcBef>
              <a:buFont typeface="Arial" panose="020B0604020202020204" pitchFamily="34" charset="0"/>
              <a:buChar char="•"/>
              <a:defRPr sz="3300" kern="1200">
                <a:solidFill>
                  <a:schemeClr val="tx1"/>
                </a:solidFill>
                <a:latin typeface="+mn-lt"/>
                <a:ea typeface="+mn-ea"/>
                <a:cs typeface="+mn-cs"/>
              </a:defRPr>
            </a:lvl1pPr>
            <a:lvl2pPr marL="804649" indent="-268216" algn="l" defTabSz="1072866" rtl="0" eaLnBrk="1" latinLnBrk="0" hangingPunct="1">
              <a:lnSpc>
                <a:spcPct val="90000"/>
              </a:lnSpc>
              <a:spcBef>
                <a:spcPts val="587"/>
              </a:spcBef>
              <a:buFont typeface="Arial" panose="020B0604020202020204" pitchFamily="34" charset="0"/>
              <a:buChar char="•"/>
              <a:defRPr sz="2800" kern="1200">
                <a:solidFill>
                  <a:schemeClr val="tx1"/>
                </a:solidFill>
                <a:latin typeface="+mn-lt"/>
                <a:ea typeface="+mn-ea"/>
                <a:cs typeface="+mn-cs"/>
              </a:defRPr>
            </a:lvl2pPr>
            <a:lvl3pPr marL="1341082" indent="-268216" algn="l" defTabSz="1072866" rtl="0" eaLnBrk="1" latinLnBrk="0" hangingPunct="1">
              <a:lnSpc>
                <a:spcPct val="90000"/>
              </a:lnSpc>
              <a:spcBef>
                <a:spcPts val="587"/>
              </a:spcBef>
              <a:buFont typeface="Arial" panose="020B0604020202020204" pitchFamily="34" charset="0"/>
              <a:buChar char="•"/>
              <a:defRPr sz="2300" kern="1200">
                <a:solidFill>
                  <a:schemeClr val="tx1"/>
                </a:solidFill>
                <a:latin typeface="+mn-lt"/>
                <a:ea typeface="+mn-ea"/>
                <a:cs typeface="+mn-cs"/>
              </a:defRPr>
            </a:lvl3pPr>
            <a:lvl4pPr marL="1877515"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4pPr>
            <a:lvl5pPr marL="2413947"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5pPr>
            <a:lvl6pPr marL="2950380"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6pPr>
            <a:lvl7pPr marL="3486813"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7pPr>
            <a:lvl8pPr marL="4023246"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8pPr>
            <a:lvl9pPr marL="4559678"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9pPr>
          </a:lstStyle>
          <a:p>
            <a:pPr marL="0" indent="0" algn="ctr">
              <a:buNone/>
            </a:pPr>
            <a:r>
              <a:rPr lang="en-GB" sz="2400" dirty="0" smtClean="0"/>
              <a:t>Extract from process flow diagram for Element 3 from </a:t>
            </a:r>
            <a:r>
              <a:rPr lang="en-GB" sz="2400" i="1" dirty="0"/>
              <a:t>Guidance on meeting expectations of EI Process safety management </a:t>
            </a:r>
            <a:r>
              <a:rPr lang="en-GB" sz="2400" i="1" dirty="0" smtClean="0"/>
              <a:t>framework - Element </a:t>
            </a:r>
            <a:r>
              <a:rPr lang="en-GB" sz="2400" i="1" dirty="0"/>
              <a:t>3: Employee selection, placement and competency, and health assurance </a:t>
            </a:r>
            <a:endParaRPr lang="en-GB" sz="2400" dirty="0"/>
          </a:p>
          <a:p>
            <a:pPr marL="0" indent="0" algn="ctr">
              <a:buNone/>
            </a:pPr>
            <a:endParaRPr lang="en-GB" sz="2400" dirty="0"/>
          </a:p>
        </p:txBody>
      </p:sp>
      <p:sp>
        <p:nvSpPr>
          <p:cNvPr id="13" name="Rectangle 6"/>
          <p:cNvSpPr>
            <a:spLocks/>
          </p:cNvSpPr>
          <p:nvPr/>
        </p:nvSpPr>
        <p:spPr bwMode="auto">
          <a:xfrm>
            <a:off x="5165242" y="505497"/>
            <a:ext cx="3709115"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a:spcBef>
                <a:spcPct val="0"/>
              </a:spcBef>
              <a:buFontTx/>
              <a:buNone/>
            </a:pPr>
            <a:r>
              <a:rPr lang="en-GB" altLang="en-US" sz="1800" b="1" dirty="0">
                <a:solidFill>
                  <a:schemeClr val="tx2"/>
                </a:solidFill>
              </a:rPr>
              <a:t>STEP 3:  </a:t>
            </a:r>
            <a:r>
              <a:rPr lang="en-GB" altLang="en-US" sz="1800" b="1" dirty="0" smtClean="0">
                <a:solidFill>
                  <a:schemeClr val="tx2"/>
                </a:solidFill>
              </a:rPr>
              <a:t>PSMG </a:t>
            </a:r>
            <a:r>
              <a:rPr lang="en-GB" altLang="en-US" sz="1800" b="1" dirty="0">
                <a:solidFill>
                  <a:schemeClr val="tx2"/>
                </a:solidFill>
              </a:rPr>
              <a:t>- GAP CLOSURE</a:t>
            </a:r>
          </a:p>
        </p:txBody>
      </p:sp>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2542" t="14999" r="14910" b="13158"/>
          <a:stretch/>
        </p:blipFill>
        <p:spPr bwMode="auto">
          <a:xfrm>
            <a:off x="974369" y="1161462"/>
            <a:ext cx="7074973" cy="393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029135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8290" y="172122"/>
            <a:ext cx="2255969" cy="666751"/>
          </a:xfrm>
          <a:prstGeom prst="rect">
            <a:avLst/>
          </a:prstGeom>
        </p:spPr>
      </p:pic>
      <p:pic>
        <p:nvPicPr>
          <p:cNvPr id="5" name="Picture 4"/>
          <p:cNvPicPr>
            <a:picLocks noChangeAspect="1"/>
          </p:cNvPicPr>
          <p:nvPr/>
        </p:nvPicPr>
        <p:blipFill>
          <a:blip r:embed="rId3"/>
          <a:stretch>
            <a:fillRect/>
          </a:stretch>
        </p:blipFill>
        <p:spPr>
          <a:xfrm>
            <a:off x="367049" y="1004781"/>
            <a:ext cx="8442103" cy="92453"/>
          </a:xfrm>
          <a:prstGeom prst="rect">
            <a:avLst/>
          </a:prstGeom>
        </p:spPr>
      </p:pic>
      <p:pic>
        <p:nvPicPr>
          <p:cNvPr id="6" name="Picture 5"/>
          <p:cNvPicPr>
            <a:picLocks noChangeAspect="1"/>
          </p:cNvPicPr>
          <p:nvPr/>
        </p:nvPicPr>
        <p:blipFill>
          <a:blip r:embed="rId3"/>
          <a:stretch>
            <a:fillRect/>
          </a:stretch>
        </p:blipFill>
        <p:spPr>
          <a:xfrm>
            <a:off x="367049" y="6192821"/>
            <a:ext cx="8442103" cy="92453"/>
          </a:xfrm>
          <a:prstGeom prst="rect">
            <a:avLst/>
          </a:prstGeom>
        </p:spPr>
      </p:pic>
      <p:sp>
        <p:nvSpPr>
          <p:cNvPr id="7" name="Rectangle 6"/>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8" name="Rectangle 7"/>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9" name="TextBox 8"/>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0" name="Content Placeholder 2"/>
          <p:cNvSpPr>
            <a:spLocks noGrp="1"/>
          </p:cNvSpPr>
          <p:nvPr>
            <p:ph idx="4294967295"/>
          </p:nvPr>
        </p:nvSpPr>
        <p:spPr>
          <a:xfrm>
            <a:off x="163773" y="1377934"/>
            <a:ext cx="8718041" cy="4814887"/>
          </a:xfrm>
        </p:spPr>
        <p:txBody>
          <a:bodyPr lIns="108064" tIns="54032" rIns="108064" bIns="54032">
            <a:normAutofit/>
          </a:bodyPr>
          <a:lstStyle/>
          <a:p>
            <a:pPr marL="382588" indent="-238125" eaLnBrk="1" hangingPunct="1">
              <a:lnSpc>
                <a:spcPts val="3550"/>
              </a:lnSpc>
              <a:buFont typeface="Arial" pitchFamily="34" charset="0"/>
              <a:buNone/>
            </a:pPr>
            <a:r>
              <a:rPr lang="en-GB" altLang="en-US" sz="2900" b="1" dirty="0" smtClean="0"/>
              <a:t>5 Good practice steps to effective PSM</a:t>
            </a:r>
          </a:p>
          <a:p>
            <a:pPr marL="1073150" lvl="1" indent="-457200" eaLnBrk="1" hangingPunct="1">
              <a:lnSpc>
                <a:spcPts val="5000"/>
              </a:lnSpc>
              <a:buFont typeface="+mj-lt"/>
              <a:buAutoNum type="arabicPeriod"/>
            </a:pPr>
            <a:r>
              <a:rPr lang="en-GB" altLang="en-US" sz="2400" dirty="0" smtClean="0">
                <a:solidFill>
                  <a:schemeClr val="bg1">
                    <a:lumMod val="50000"/>
                  </a:schemeClr>
                </a:solidFill>
              </a:rPr>
              <a:t>EI </a:t>
            </a:r>
            <a:r>
              <a:rPr lang="en-GB" altLang="en-US" sz="2400" i="1" dirty="0" smtClean="0">
                <a:solidFill>
                  <a:schemeClr val="bg1">
                    <a:lumMod val="50000"/>
                  </a:schemeClr>
                </a:solidFill>
              </a:rPr>
              <a:t>PSM framework</a:t>
            </a:r>
            <a:r>
              <a:rPr lang="en-GB" altLang="en-US" sz="2400" dirty="0" smtClean="0">
                <a:solidFill>
                  <a:schemeClr val="bg1">
                    <a:lumMod val="50000"/>
                  </a:schemeClr>
                </a:solidFill>
              </a:rPr>
              <a:t> (PSMF)</a:t>
            </a:r>
          </a:p>
          <a:p>
            <a:pPr marL="1073150" lvl="1" indent="-457200" eaLnBrk="1" hangingPunct="1">
              <a:lnSpc>
                <a:spcPts val="5000"/>
              </a:lnSpc>
              <a:buFont typeface="+mj-lt"/>
              <a:buAutoNum type="arabicPeriod"/>
            </a:pPr>
            <a:r>
              <a:rPr lang="en-GB" altLang="en-US" sz="2400" dirty="0" smtClean="0">
                <a:solidFill>
                  <a:schemeClr val="bg1">
                    <a:lumMod val="50000"/>
                  </a:schemeClr>
                </a:solidFill>
              </a:rPr>
              <a:t>EI Process Safety Survey (EIPSS)</a:t>
            </a:r>
            <a:endParaRPr lang="en-GB" altLang="en-US" sz="2000" dirty="0" smtClean="0">
              <a:solidFill>
                <a:schemeClr val="bg1">
                  <a:lumMod val="50000"/>
                </a:schemeClr>
              </a:solidFill>
            </a:endParaRPr>
          </a:p>
          <a:p>
            <a:pPr marL="1073150" lvl="1" indent="-457200" eaLnBrk="1" hangingPunct="1">
              <a:lnSpc>
                <a:spcPts val="5000"/>
              </a:lnSpc>
              <a:buFont typeface="+mj-lt"/>
              <a:buAutoNum type="arabicPeriod"/>
            </a:pPr>
            <a:r>
              <a:rPr lang="en-GB" altLang="en-US" sz="2400" dirty="0" smtClean="0">
                <a:solidFill>
                  <a:schemeClr val="bg1">
                    <a:lumMod val="50000"/>
                  </a:schemeClr>
                </a:solidFill>
              </a:rPr>
              <a:t>EI </a:t>
            </a:r>
            <a:r>
              <a:rPr lang="en-GB" altLang="en-US" sz="2400" i="1" dirty="0" smtClean="0">
                <a:solidFill>
                  <a:schemeClr val="bg1">
                    <a:lumMod val="50000"/>
                  </a:schemeClr>
                </a:solidFill>
              </a:rPr>
              <a:t>PSM guidelines</a:t>
            </a:r>
            <a:r>
              <a:rPr lang="en-GB" altLang="en-US" sz="2400" dirty="0" smtClean="0">
                <a:solidFill>
                  <a:schemeClr val="bg1">
                    <a:lumMod val="50000"/>
                  </a:schemeClr>
                </a:solidFill>
              </a:rPr>
              <a:t> (PSMG)</a:t>
            </a:r>
          </a:p>
          <a:p>
            <a:pPr marL="1073150" lvl="1" indent="-457200" eaLnBrk="1" hangingPunct="1">
              <a:lnSpc>
                <a:spcPts val="5000"/>
              </a:lnSpc>
              <a:buFont typeface="+mj-lt"/>
              <a:buAutoNum type="arabicPeriod"/>
            </a:pPr>
            <a:r>
              <a:rPr lang="en-GB" altLang="en-US" sz="2400" dirty="0" smtClean="0"/>
              <a:t>Performance measures</a:t>
            </a:r>
            <a:endParaRPr lang="en-US" altLang="en-US" b="1" dirty="0" smtClean="0">
              <a:solidFill>
                <a:srgbClr val="3333FF"/>
              </a:solidFill>
            </a:endParaRPr>
          </a:p>
          <a:p>
            <a:pPr marL="1073150" lvl="1" indent="-457200" eaLnBrk="1" hangingPunct="1">
              <a:lnSpc>
                <a:spcPts val="5000"/>
              </a:lnSpc>
              <a:buFont typeface="+mj-lt"/>
              <a:buAutoNum type="arabicPeriod"/>
            </a:pPr>
            <a:r>
              <a:rPr lang="en-US" altLang="en-US" sz="2400" dirty="0" smtClean="0">
                <a:solidFill>
                  <a:schemeClr val="bg1">
                    <a:lumMod val="50000"/>
                  </a:schemeClr>
                </a:solidFill>
              </a:rPr>
              <a:t>Competency profiles programme</a:t>
            </a:r>
            <a:endParaRPr lang="en-GB" altLang="en-US" sz="2400" dirty="0" smtClean="0">
              <a:solidFill>
                <a:schemeClr val="bg1">
                  <a:lumMod val="50000"/>
                </a:schemeClr>
              </a:solidFill>
            </a:endParaRPr>
          </a:p>
        </p:txBody>
      </p:sp>
      <p:grpSp>
        <p:nvGrpSpPr>
          <p:cNvPr id="11" name="Group 7"/>
          <p:cNvGrpSpPr>
            <a:grpSpLocks noChangeAspect="1"/>
          </p:cNvGrpSpPr>
          <p:nvPr/>
        </p:nvGrpSpPr>
        <p:grpSpPr bwMode="auto">
          <a:xfrm>
            <a:off x="5803900" y="3348854"/>
            <a:ext cx="1136650" cy="993775"/>
            <a:chOff x="7061180" y="2785492"/>
            <a:chExt cx="1615276" cy="1171043"/>
          </a:xfrm>
        </p:grpSpPr>
        <p:pic>
          <p:nvPicPr>
            <p:cNvPr id="12" name="Picture 2"/>
            <p:cNvPicPr>
              <a:picLocks noChangeAspect="1" noChangeArrowheads="1"/>
            </p:cNvPicPr>
            <p:nvPr/>
          </p:nvPicPr>
          <p:blipFill rotWithShape="1">
            <a:blip r:embed="rId4"/>
            <a:srcRect l="18818" t="11122" r="26404" b="50674"/>
            <a:stretch/>
          </p:blipFill>
          <p:spPr bwMode="auto">
            <a:xfrm>
              <a:off x="7061180" y="3419652"/>
              <a:ext cx="933972" cy="536883"/>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pic>
          <p:nvPicPr>
            <p:cNvPr id="13" name="Picture 3"/>
            <p:cNvPicPr>
              <a:picLocks noChangeAspect="1" noChangeArrowheads="1"/>
            </p:cNvPicPr>
            <p:nvPr/>
          </p:nvPicPr>
          <p:blipFill rotWithShape="1">
            <a:blip r:embed="rId5"/>
            <a:srcRect l="18960" t="50000" r="25982" b="11122"/>
            <a:stretch/>
          </p:blipFill>
          <p:spPr bwMode="auto">
            <a:xfrm>
              <a:off x="7746996" y="3212006"/>
              <a:ext cx="929460" cy="540626"/>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pic>
          <p:nvPicPr>
            <p:cNvPr id="14" name="Picture 2"/>
            <p:cNvPicPr>
              <a:picLocks noChangeAspect="1" noChangeArrowheads="1"/>
            </p:cNvPicPr>
            <p:nvPr/>
          </p:nvPicPr>
          <p:blipFill>
            <a:blip r:embed="rId6"/>
            <a:srcRect/>
            <a:stretch>
              <a:fillRect/>
            </a:stretch>
          </p:blipFill>
          <p:spPr bwMode="auto">
            <a:xfrm>
              <a:off x="7318361" y="2785492"/>
              <a:ext cx="924949" cy="536885"/>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grpSp>
      <p:grpSp>
        <p:nvGrpSpPr>
          <p:cNvPr id="15" name="Group 3"/>
          <p:cNvGrpSpPr>
            <a:grpSpLocks noChangeAspect="1"/>
          </p:cNvGrpSpPr>
          <p:nvPr/>
        </p:nvGrpSpPr>
        <p:grpSpPr bwMode="auto">
          <a:xfrm>
            <a:off x="7541821" y="2570162"/>
            <a:ext cx="920750" cy="898525"/>
            <a:chOff x="7668873" y="1582208"/>
            <a:chExt cx="1367623" cy="1275292"/>
          </a:xfrm>
        </p:grpSpPr>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8873" y="1582208"/>
              <a:ext cx="776969" cy="108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3168" y="1778233"/>
              <a:ext cx="733328" cy="107926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8"/>
          <p:cNvGrpSpPr>
            <a:grpSpLocks noChangeAspect="1"/>
          </p:cNvGrpSpPr>
          <p:nvPr/>
        </p:nvGrpSpPr>
        <p:grpSpPr bwMode="auto">
          <a:xfrm>
            <a:off x="4526478" y="3733267"/>
            <a:ext cx="1000125" cy="1057275"/>
            <a:chOff x="5293959" y="3505572"/>
            <a:chExt cx="1582297" cy="1532205"/>
          </a:xfrm>
        </p:grpSpPr>
        <p:pic>
          <p:nvPicPr>
            <p:cNvPr id="1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3959" y="3505572"/>
              <a:ext cx="783614" cy="1078986"/>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pic>
          <p:nvPicPr>
            <p:cNvPr id="2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58603" y="3728732"/>
              <a:ext cx="783614" cy="110199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5108" y="3935786"/>
              <a:ext cx="791148" cy="110199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3525" y="5172377"/>
            <a:ext cx="1093787"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26"/>
          <p:cNvGrpSpPr>
            <a:grpSpLocks/>
          </p:cNvGrpSpPr>
          <p:nvPr/>
        </p:nvGrpSpPr>
        <p:grpSpPr bwMode="auto">
          <a:xfrm>
            <a:off x="7110032" y="4088115"/>
            <a:ext cx="1909763" cy="1084262"/>
            <a:chOff x="4204" y="3177"/>
            <a:chExt cx="1203" cy="683"/>
          </a:xfrm>
        </p:grpSpPr>
        <p:pic>
          <p:nvPicPr>
            <p:cNvPr id="24" name="Picture 2"/>
            <p:cNvPicPr>
              <a:picLocks noChangeAspect="1" noChangeArrowheads="1"/>
            </p:cNvPicPr>
            <p:nvPr/>
          </p:nvPicPr>
          <p:blipFill>
            <a:blip r:embed="rId13"/>
            <a:srcRect/>
            <a:stretch>
              <a:fillRect/>
            </a:stretch>
          </p:blipFill>
          <p:spPr bwMode="auto">
            <a:xfrm>
              <a:off x="4204" y="3177"/>
              <a:ext cx="941" cy="47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pic>
        <p:pic>
          <p:nvPicPr>
            <p:cNvPr id="25" name="Picture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79" y="3385"/>
              <a:ext cx="628" cy="475"/>
            </a:xfrm>
            <a:prstGeom prst="rect">
              <a:avLst/>
            </a:prstGeom>
            <a:noFill/>
            <a:ln>
              <a:noFill/>
            </a:ln>
            <a:effectLst>
              <a:outerShdw dist="8980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 name="Rectangle 2"/>
          <p:cNvSpPr>
            <a:spLocks noChangeArrowheads="1"/>
          </p:cNvSpPr>
          <p:nvPr/>
        </p:nvSpPr>
        <p:spPr bwMode="auto">
          <a:xfrm>
            <a:off x="6461125" y="505497"/>
            <a:ext cx="2420689"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b="1" dirty="0" smtClean="0">
                <a:solidFill>
                  <a:schemeClr val="tx2"/>
                </a:solidFill>
              </a:rPr>
              <a:t>PRESENTATION </a:t>
            </a:r>
            <a:r>
              <a:rPr lang="en-GB" altLang="en-US" sz="1800" b="1" dirty="0">
                <a:solidFill>
                  <a:schemeClr val="tx2"/>
                </a:solidFill>
              </a:rPr>
              <a:t>TOPICS</a:t>
            </a:r>
          </a:p>
        </p:txBody>
      </p:sp>
      <p:sp>
        <p:nvSpPr>
          <p:cNvPr id="27"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32</a:t>
            </a:fld>
            <a:endParaRPr lang="en-GB" dirty="0"/>
          </a:p>
        </p:txBody>
      </p:sp>
    </p:spTree>
    <p:extLst>
      <p:ext uri="{BB962C8B-B14F-4D97-AF65-F5344CB8AC3E}">
        <p14:creationId xmlns:p14="http://schemas.microsoft.com/office/powerpoint/2010/main" val="94287768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1" name="Slide Number Placeholder 2"/>
          <p:cNvSpPr>
            <a:spLocks noGrp="1"/>
          </p:cNvSpPr>
          <p:nvPr>
            <p:ph type="sldNum" sz="quarter" idx="11"/>
          </p:nvPr>
        </p:nvSpPr>
        <p:spPr>
          <a:xfrm>
            <a:off x="8450263" y="6623050"/>
            <a:ext cx="693737" cy="212725"/>
          </a:xfrm>
        </p:spPr>
        <p:txBody>
          <a:bodyPr/>
          <a:lstStyle/>
          <a:p>
            <a:pPr>
              <a:defRPr/>
            </a:pPr>
            <a:fld id="{1EBF502E-45E2-4FE2-8F3B-4BFFF5688CE0}" type="slidenum">
              <a:rPr lang="en-GB"/>
              <a:pPr>
                <a:defRPr/>
              </a:pPr>
              <a:t>33</a:t>
            </a:fld>
            <a:endParaRPr lang="en-GB" dirty="0"/>
          </a:p>
        </p:txBody>
      </p:sp>
      <p:sp>
        <p:nvSpPr>
          <p:cNvPr id="12" name="Text Box 13"/>
          <p:cNvSpPr txBox="1">
            <a:spLocks noChangeArrowheads="1"/>
          </p:cNvSpPr>
          <p:nvPr/>
        </p:nvSpPr>
        <p:spPr bwMode="auto">
          <a:xfrm>
            <a:off x="137959" y="1244542"/>
            <a:ext cx="4445311"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defTabSz="236538" eaLnBrk="0" hangingPunct="0">
              <a:spcBef>
                <a:spcPct val="20000"/>
              </a:spcBef>
              <a:buFont typeface="Arial" pitchFamily="34" charset="0"/>
              <a:buChar char="•"/>
              <a:defRPr sz="3200">
                <a:solidFill>
                  <a:schemeClr val="tx1"/>
                </a:solidFill>
                <a:latin typeface="Calibri" pitchFamily="34" charset="0"/>
              </a:defRPr>
            </a:lvl1pPr>
            <a:lvl2pPr marL="742950" indent="-285750" defTabSz="236538" eaLnBrk="0" hangingPunct="0">
              <a:spcBef>
                <a:spcPct val="20000"/>
              </a:spcBef>
              <a:buFont typeface="Arial" pitchFamily="34" charset="0"/>
              <a:buChar char="–"/>
              <a:defRPr sz="2800">
                <a:solidFill>
                  <a:schemeClr val="tx1"/>
                </a:solidFill>
                <a:latin typeface="Calibri" pitchFamily="34" charset="0"/>
              </a:defRPr>
            </a:lvl2pPr>
            <a:lvl3pPr marL="358775" defTabSz="236538" eaLnBrk="0" hangingPunct="0">
              <a:spcBef>
                <a:spcPct val="20000"/>
              </a:spcBef>
              <a:buFont typeface="Arial" pitchFamily="34" charset="0"/>
              <a:buChar char="•"/>
              <a:defRPr sz="2400">
                <a:solidFill>
                  <a:schemeClr val="tx1"/>
                </a:solidFill>
                <a:latin typeface="Calibri" pitchFamily="34" charset="0"/>
              </a:defRPr>
            </a:lvl3pPr>
            <a:lvl4pPr marL="1600200" indent="-228600" defTabSz="236538" eaLnBrk="0" hangingPunct="0">
              <a:spcBef>
                <a:spcPct val="20000"/>
              </a:spcBef>
              <a:buFont typeface="Arial" pitchFamily="34" charset="0"/>
              <a:buChar char="–"/>
              <a:defRPr sz="2000">
                <a:solidFill>
                  <a:schemeClr val="tx1"/>
                </a:solidFill>
                <a:latin typeface="Calibri" pitchFamily="34" charset="0"/>
              </a:defRPr>
            </a:lvl4pPr>
            <a:lvl5pPr marL="2057400" indent="-228600" defTabSz="236538" eaLnBrk="0" hangingPunct="0">
              <a:spcBef>
                <a:spcPct val="20000"/>
              </a:spcBef>
              <a:buFont typeface="Arial" pitchFamily="34" charset="0"/>
              <a:buChar char="»"/>
              <a:defRPr sz="2000">
                <a:solidFill>
                  <a:schemeClr val="tx1"/>
                </a:solidFill>
                <a:latin typeface="Calibri" pitchFamily="34" charset="0"/>
              </a:defRPr>
            </a:lvl5pPr>
            <a:lvl6pPr marL="2514600" indent="-228600" defTabSz="236538"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defTabSz="236538"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defTabSz="236538"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defTabSz="236538"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701675" lvl="2" indent="-342900" eaLnBrk="1" hangingPunct="1">
              <a:spcBef>
                <a:spcPct val="0"/>
              </a:spcBef>
            </a:pPr>
            <a:r>
              <a:rPr lang="en-GB" altLang="en-US" sz="2000" dirty="0">
                <a:latin typeface="Arial" pitchFamily="34" charset="0"/>
              </a:rPr>
              <a:t>Performance Measures </a:t>
            </a:r>
            <a:r>
              <a:rPr lang="en-GB" altLang="en-US" sz="2000" dirty="0" smtClean="0">
                <a:latin typeface="Arial" pitchFamily="34" charset="0"/>
              </a:rPr>
              <a:t>(PMs) or </a:t>
            </a:r>
            <a:r>
              <a:rPr lang="en-GB" altLang="en-US" sz="2000" dirty="0">
                <a:latin typeface="Arial" pitchFamily="34" charset="0"/>
              </a:rPr>
              <a:t>Process Safety Performance Indicators (PSPIs</a:t>
            </a:r>
            <a:r>
              <a:rPr lang="en-GB" altLang="en-US" sz="2000" dirty="0" smtClean="0">
                <a:latin typeface="Arial" pitchFamily="34" charset="0"/>
              </a:rPr>
              <a:t>) address </a:t>
            </a:r>
            <a:r>
              <a:rPr lang="en-GB" altLang="en-US" sz="2000" dirty="0">
                <a:latin typeface="Arial" pitchFamily="34" charset="0"/>
              </a:rPr>
              <a:t>issues which </a:t>
            </a:r>
            <a:r>
              <a:rPr lang="en-GB" altLang="en-US" sz="2000" dirty="0" smtClean="0">
                <a:latin typeface="Arial" pitchFamily="34" charset="0"/>
              </a:rPr>
              <a:t>should </a:t>
            </a:r>
            <a:r>
              <a:rPr lang="en-GB" altLang="en-US" sz="2000" dirty="0">
                <a:latin typeface="Arial" pitchFamily="34" charset="0"/>
              </a:rPr>
              <a:t>be controlled (by someone) </a:t>
            </a:r>
            <a:r>
              <a:rPr lang="en-GB" altLang="en-US" sz="2000" dirty="0" smtClean="0">
                <a:latin typeface="Arial" pitchFamily="34" charset="0"/>
              </a:rPr>
              <a:t>as part of managing process safety in </a:t>
            </a:r>
            <a:r>
              <a:rPr lang="en-GB" altLang="en-US" sz="2000" dirty="0">
                <a:latin typeface="Arial" pitchFamily="34" charset="0"/>
              </a:rPr>
              <a:t>order to manage the risk of </a:t>
            </a:r>
            <a:r>
              <a:rPr lang="en-GB" altLang="en-US" sz="2000" dirty="0" smtClean="0">
                <a:latin typeface="Arial" pitchFamily="34" charset="0"/>
              </a:rPr>
              <a:t>incidents</a:t>
            </a:r>
          </a:p>
          <a:p>
            <a:pPr marL="701675" lvl="2" indent="-342900" eaLnBrk="1" hangingPunct="1">
              <a:spcBef>
                <a:spcPct val="0"/>
              </a:spcBef>
            </a:pPr>
            <a:r>
              <a:rPr lang="en-GB" altLang="en-US" sz="2000" dirty="0" err="1" smtClean="0">
                <a:latin typeface="Arial" pitchFamily="34" charset="0"/>
              </a:rPr>
              <a:t>PSMGs</a:t>
            </a:r>
            <a:r>
              <a:rPr lang="en-GB" altLang="en-US" sz="2000" dirty="0" smtClean="0">
                <a:latin typeface="Arial" pitchFamily="34" charset="0"/>
              </a:rPr>
              <a:t> include PMs on process flow charts, and then describes them and suggests how they should be presented, e.g. using EIPSS charts. </a:t>
            </a:r>
          </a:p>
          <a:p>
            <a:pPr marL="701675" lvl="2" indent="-342900" eaLnBrk="1" hangingPunct="1">
              <a:spcBef>
                <a:spcPct val="0"/>
              </a:spcBef>
            </a:pPr>
            <a:r>
              <a:rPr lang="en-GB" altLang="en-US" sz="2000" dirty="0" smtClean="0">
                <a:latin typeface="Arial" pitchFamily="34" charset="0"/>
              </a:rPr>
              <a:t>PMs are either ‘compliance and implementation’, ‘operational’ or ‘outcome’.</a:t>
            </a:r>
          </a:p>
        </p:txBody>
      </p:sp>
      <p:grpSp>
        <p:nvGrpSpPr>
          <p:cNvPr id="13" name="Group 25"/>
          <p:cNvGrpSpPr>
            <a:grpSpLocks/>
          </p:cNvGrpSpPr>
          <p:nvPr/>
        </p:nvGrpSpPr>
        <p:grpSpPr bwMode="auto">
          <a:xfrm>
            <a:off x="4588979" y="1555470"/>
            <a:ext cx="4302125" cy="4154488"/>
            <a:chOff x="2884" y="1288"/>
            <a:chExt cx="2710" cy="2617"/>
          </a:xfrm>
        </p:grpSpPr>
        <p:pic>
          <p:nvPicPr>
            <p:cNvPr id="1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7" y="1720"/>
              <a:ext cx="1317" cy="1870"/>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pic>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 y="2242"/>
              <a:ext cx="435" cy="262"/>
            </a:xfrm>
            <a:prstGeom prst="rect">
              <a:avLst/>
            </a:prstGeom>
            <a:noFill/>
            <a:ln>
              <a:noFill/>
            </a:ln>
            <a:effectLst>
              <a:outerShdw dist="71842"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3" y="1288"/>
              <a:ext cx="435" cy="262"/>
            </a:xfrm>
            <a:prstGeom prst="rect">
              <a:avLst/>
            </a:prstGeom>
            <a:noFill/>
            <a:ln>
              <a:noFill/>
            </a:ln>
            <a:effectLst>
              <a:outerShdw dist="71842"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4" y="2768"/>
              <a:ext cx="435" cy="262"/>
            </a:xfrm>
            <a:prstGeom prst="rect">
              <a:avLst/>
            </a:prstGeom>
            <a:noFill/>
            <a:ln>
              <a:noFill/>
            </a:ln>
            <a:effectLst>
              <a:outerShdw dist="71842"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59" y="2129"/>
              <a:ext cx="435" cy="264"/>
            </a:xfrm>
            <a:prstGeom prst="rect">
              <a:avLst/>
            </a:prstGeom>
            <a:noFill/>
            <a:ln>
              <a:noFill/>
            </a:ln>
            <a:effectLst>
              <a:outerShdw dist="71842"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84" y="3061"/>
              <a:ext cx="435" cy="279"/>
            </a:xfrm>
            <a:prstGeom prst="rect">
              <a:avLst/>
            </a:prstGeom>
            <a:noFill/>
            <a:ln>
              <a:noFill/>
            </a:ln>
            <a:effectLst>
              <a:outerShdw dist="71842"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32" y="2647"/>
              <a:ext cx="435" cy="279"/>
            </a:xfrm>
            <a:prstGeom prst="rect">
              <a:avLst/>
            </a:prstGeom>
            <a:noFill/>
            <a:ln>
              <a:noFill/>
            </a:ln>
            <a:effectLst>
              <a:outerShdw dist="71842"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1" y="3616"/>
              <a:ext cx="435" cy="262"/>
            </a:xfrm>
            <a:prstGeom prst="rect">
              <a:avLst/>
            </a:prstGeom>
            <a:noFill/>
            <a:ln>
              <a:noFill/>
            </a:ln>
            <a:effectLst>
              <a:outerShdw dist="71842"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3" y="3643"/>
              <a:ext cx="435" cy="262"/>
            </a:xfrm>
            <a:prstGeom prst="rect">
              <a:avLst/>
            </a:prstGeom>
            <a:noFill/>
            <a:ln>
              <a:noFill/>
            </a:ln>
            <a:effectLst>
              <a:outerShdw dist="71842"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Line 14"/>
            <p:cNvSpPr>
              <a:spLocks noChangeShapeType="1"/>
            </p:cNvSpPr>
            <p:nvPr/>
          </p:nvSpPr>
          <p:spPr bwMode="auto">
            <a:xfrm>
              <a:off x="4253" y="1566"/>
              <a:ext cx="238" cy="765"/>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24" name="Line 15"/>
            <p:cNvSpPr>
              <a:spLocks noChangeShapeType="1"/>
            </p:cNvSpPr>
            <p:nvPr/>
          </p:nvSpPr>
          <p:spPr bwMode="auto">
            <a:xfrm flipH="1">
              <a:off x="4761" y="2268"/>
              <a:ext cx="387" cy="7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25" name="Line 16"/>
            <p:cNvSpPr>
              <a:spLocks noChangeShapeType="1"/>
            </p:cNvSpPr>
            <p:nvPr/>
          </p:nvSpPr>
          <p:spPr bwMode="auto">
            <a:xfrm flipH="1" flipV="1">
              <a:off x="4266" y="2682"/>
              <a:ext cx="855" cy="108"/>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26" name="Line 17"/>
            <p:cNvSpPr>
              <a:spLocks noChangeShapeType="1"/>
            </p:cNvSpPr>
            <p:nvPr/>
          </p:nvSpPr>
          <p:spPr bwMode="auto">
            <a:xfrm flipH="1" flipV="1">
              <a:off x="4698" y="3564"/>
              <a:ext cx="324" cy="207"/>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27" name="Line 18"/>
            <p:cNvSpPr>
              <a:spLocks noChangeShapeType="1"/>
            </p:cNvSpPr>
            <p:nvPr/>
          </p:nvSpPr>
          <p:spPr bwMode="auto">
            <a:xfrm flipV="1">
              <a:off x="3717" y="3348"/>
              <a:ext cx="108" cy="279"/>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28" name="Line 19"/>
            <p:cNvSpPr>
              <a:spLocks noChangeShapeType="1"/>
            </p:cNvSpPr>
            <p:nvPr/>
          </p:nvSpPr>
          <p:spPr bwMode="auto">
            <a:xfrm>
              <a:off x="3321" y="3213"/>
              <a:ext cx="468" cy="4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29" name="Line 20"/>
            <p:cNvSpPr>
              <a:spLocks noChangeShapeType="1"/>
            </p:cNvSpPr>
            <p:nvPr/>
          </p:nvSpPr>
          <p:spPr bwMode="auto">
            <a:xfrm flipV="1">
              <a:off x="3510" y="2673"/>
              <a:ext cx="612" cy="207"/>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30" name="Line 21"/>
            <p:cNvSpPr>
              <a:spLocks noChangeShapeType="1"/>
            </p:cNvSpPr>
            <p:nvPr/>
          </p:nvSpPr>
          <p:spPr bwMode="auto">
            <a:xfrm>
              <a:off x="3492" y="2502"/>
              <a:ext cx="279" cy="108"/>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grpSp>
      <p:sp>
        <p:nvSpPr>
          <p:cNvPr id="31" name="Rectangle 23"/>
          <p:cNvSpPr>
            <a:spLocks/>
          </p:cNvSpPr>
          <p:nvPr/>
        </p:nvSpPr>
        <p:spPr bwMode="auto">
          <a:xfrm>
            <a:off x="4874729" y="422947"/>
            <a:ext cx="3905445"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a:spcBef>
                <a:spcPct val="0"/>
              </a:spcBef>
              <a:buFontTx/>
              <a:buNone/>
            </a:pPr>
            <a:r>
              <a:rPr lang="en-GB" altLang="en-US" sz="1800" b="1" dirty="0">
                <a:solidFill>
                  <a:schemeClr val="tx2"/>
                </a:solidFill>
              </a:rPr>
              <a:t>STEP </a:t>
            </a:r>
            <a:r>
              <a:rPr lang="en-GB" altLang="en-US" sz="1800" b="1" dirty="0" smtClean="0">
                <a:solidFill>
                  <a:schemeClr val="tx2"/>
                </a:solidFill>
              </a:rPr>
              <a:t>4: PERFORMANCE </a:t>
            </a:r>
            <a:r>
              <a:rPr lang="en-GB" altLang="en-US" sz="1800" b="1" dirty="0">
                <a:solidFill>
                  <a:schemeClr val="tx2"/>
                </a:solidFill>
              </a:rPr>
              <a:t>MEASURES</a:t>
            </a:r>
          </a:p>
        </p:txBody>
      </p:sp>
    </p:spTree>
    <p:extLst>
      <p:ext uri="{BB962C8B-B14F-4D97-AF65-F5344CB8AC3E}">
        <p14:creationId xmlns:p14="http://schemas.microsoft.com/office/powerpoint/2010/main" val="212623925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097285"/>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487172"/>
            <a:ext cx="216734" cy="431499"/>
          </a:xfrm>
          <a:prstGeom prst="rect">
            <a:avLst/>
          </a:prstGeom>
          <a:noFill/>
        </p:spPr>
        <p:txBody>
          <a:bodyPr wrap="none" lIns="107287" tIns="53643" rIns="107287" bIns="53643" rtlCol="0">
            <a:spAutoFit/>
          </a:bodyPr>
          <a:lstStyle/>
          <a:p>
            <a:endParaRPr lang="en-US" dirty="0"/>
          </a:p>
        </p:txBody>
      </p:sp>
      <p:sp>
        <p:nvSpPr>
          <p:cNvPr id="11" name="Slide Number Placeholder 4"/>
          <p:cNvSpPr>
            <a:spLocks noGrp="1"/>
          </p:cNvSpPr>
          <p:nvPr>
            <p:ph type="sldNum" sz="quarter" idx="11"/>
          </p:nvPr>
        </p:nvSpPr>
        <p:spPr>
          <a:xfrm>
            <a:off x="8450263" y="6623050"/>
            <a:ext cx="693737" cy="212725"/>
          </a:xfrm>
        </p:spPr>
        <p:txBody>
          <a:bodyPr/>
          <a:lstStyle/>
          <a:p>
            <a:pPr>
              <a:defRPr/>
            </a:pPr>
            <a:fld id="{67BECF76-7524-4E29-866D-A5120C92DC35}" type="slidenum">
              <a:rPr lang="en-GB"/>
              <a:pPr>
                <a:defRPr/>
              </a:pPr>
              <a:t>34</a:t>
            </a:fld>
            <a:endParaRPr lang="en-GB" dirty="0"/>
          </a:p>
        </p:txBody>
      </p:sp>
      <p:sp>
        <p:nvSpPr>
          <p:cNvPr id="12" name="Rectangle 2"/>
          <p:cNvSpPr txBox="1">
            <a:spLocks/>
          </p:cNvSpPr>
          <p:nvPr/>
        </p:nvSpPr>
        <p:spPr>
          <a:xfrm>
            <a:off x="4640262" y="423609"/>
            <a:ext cx="4359275" cy="415926"/>
          </a:xfrm>
          <a:prstGeom prst="rect">
            <a:avLst/>
          </a:prstGeom>
        </p:spPr>
        <p:txBody>
          <a:bodyPr vert="horz" lIns="107287" tIns="53643" rIns="107287" bIns="53643" rtlCol="0" anchor="b">
            <a:normAutofit fontScale="25000" lnSpcReduction="20000"/>
          </a:bodyPr>
          <a:lstStyle>
            <a:lvl1pPr algn="ctr" defTabSz="1072866" rtl="0" eaLnBrk="1" latinLnBrk="0" hangingPunct="1">
              <a:lnSpc>
                <a:spcPct val="90000"/>
              </a:lnSpc>
              <a:spcBef>
                <a:spcPct val="0"/>
              </a:spcBef>
              <a:buNone/>
              <a:defRPr sz="7000" kern="1200">
                <a:solidFill>
                  <a:schemeClr val="tx1"/>
                </a:solidFill>
                <a:latin typeface="+mj-lt"/>
                <a:ea typeface="+mj-ea"/>
                <a:cs typeface="+mj-cs"/>
              </a:defRPr>
            </a:lvl1pPr>
          </a:lstStyle>
          <a:p>
            <a:r>
              <a:rPr lang="en-GB" altLang="en-US" b="1" dirty="0" smtClean="0">
                <a:solidFill>
                  <a:schemeClr val="tx2"/>
                </a:solidFill>
                <a:latin typeface="+mn-lt"/>
              </a:rPr>
              <a:t>STEP 4: MEASURING PSM PERFORMANCE</a:t>
            </a:r>
          </a:p>
        </p:txBody>
      </p:sp>
      <p:pic>
        <p:nvPicPr>
          <p:cNvPr id="13"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75" y="2123571"/>
            <a:ext cx="2073275" cy="1289050"/>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1907671"/>
            <a:ext cx="2073275" cy="1289050"/>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Up Arrow 14"/>
          <p:cNvSpPr/>
          <p:nvPr/>
        </p:nvSpPr>
        <p:spPr>
          <a:xfrm>
            <a:off x="6843713" y="2196596"/>
            <a:ext cx="484187" cy="5762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pic>
        <p:nvPicPr>
          <p:cNvPr id="1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6075" y="1691771"/>
            <a:ext cx="2073275" cy="1289050"/>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2750" y="3811083"/>
            <a:ext cx="1389063" cy="863600"/>
          </a:xfrm>
          <a:prstGeom prst="rect">
            <a:avLst/>
          </a:prstGeom>
          <a:noFill/>
          <a:ln w="9525">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18" name="TextBox 3"/>
          <p:cNvSpPr txBox="1">
            <a:spLocks noChangeArrowheads="1"/>
          </p:cNvSpPr>
          <p:nvPr/>
        </p:nvSpPr>
        <p:spPr bwMode="auto">
          <a:xfrm>
            <a:off x="4867275" y="5098546"/>
            <a:ext cx="3254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600" dirty="0">
                <a:latin typeface="Arial" pitchFamily="34" charset="0"/>
              </a:rPr>
              <a:t>Detailed </a:t>
            </a:r>
            <a:r>
              <a:rPr lang="en-GB" altLang="en-US" sz="1600" dirty="0" smtClean="0">
                <a:latin typeface="Arial" pitchFamily="34" charset="0"/>
              </a:rPr>
              <a:t>PMs for </a:t>
            </a:r>
            <a:r>
              <a:rPr lang="en-GB" altLang="en-US" sz="1600" dirty="0">
                <a:latin typeface="Arial" pitchFamily="34" charset="0"/>
              </a:rPr>
              <a:t>each of 20 </a:t>
            </a:r>
            <a:r>
              <a:rPr lang="en-GB" altLang="en-US" sz="1600" dirty="0" smtClean="0">
                <a:latin typeface="Arial" pitchFamily="34" charset="0"/>
              </a:rPr>
              <a:t>elements</a:t>
            </a:r>
            <a:endParaRPr lang="en-GB" altLang="en-US" sz="1600" dirty="0">
              <a:latin typeface="Arial" pitchFamily="34" charset="0"/>
            </a:endParaRPr>
          </a:p>
        </p:txBody>
      </p:sp>
      <p:sp>
        <p:nvSpPr>
          <p:cNvPr id="19" name="TextBox 17"/>
          <p:cNvSpPr txBox="1">
            <a:spLocks noChangeArrowheads="1"/>
          </p:cNvSpPr>
          <p:nvPr/>
        </p:nvSpPr>
        <p:spPr bwMode="auto">
          <a:xfrm>
            <a:off x="7861300" y="2106108"/>
            <a:ext cx="110966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200" dirty="0">
                <a:latin typeface="Arial" pitchFamily="34" charset="0"/>
              </a:rPr>
              <a:t>4 </a:t>
            </a:r>
            <a:br>
              <a:rPr lang="en-GB" altLang="en-US" sz="1200" dirty="0">
                <a:latin typeface="Arial" pitchFamily="34" charset="0"/>
              </a:rPr>
            </a:br>
            <a:r>
              <a:rPr lang="en-GB" altLang="en-US" sz="1200" dirty="0">
                <a:latin typeface="Arial" pitchFamily="34" charset="0"/>
              </a:rPr>
              <a:t>Focus Area Summaries</a:t>
            </a:r>
          </a:p>
        </p:txBody>
      </p:sp>
      <p:sp>
        <p:nvSpPr>
          <p:cNvPr id="20" name="TextBox 18"/>
          <p:cNvSpPr txBox="1">
            <a:spLocks noChangeArrowheads="1"/>
          </p:cNvSpPr>
          <p:nvPr/>
        </p:nvSpPr>
        <p:spPr bwMode="auto">
          <a:xfrm>
            <a:off x="3830638" y="1675896"/>
            <a:ext cx="1630362"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b="1" dirty="0">
                <a:latin typeface="Arial" pitchFamily="34" charset="0"/>
              </a:rPr>
              <a:t>Corporate </a:t>
            </a:r>
          </a:p>
          <a:p>
            <a:pPr eaLnBrk="1" hangingPunct="1">
              <a:spcBef>
                <a:spcPct val="0"/>
              </a:spcBef>
              <a:buFontTx/>
              <a:buNone/>
            </a:pPr>
            <a:r>
              <a:rPr lang="en-GB" altLang="en-US" sz="1800" b="1" dirty="0" smtClean="0">
                <a:latin typeface="Arial" pitchFamily="34" charset="0"/>
              </a:rPr>
              <a:t>and/or site summary</a:t>
            </a:r>
            <a:endParaRPr lang="en-GB" altLang="en-US" sz="1800" b="1" dirty="0">
              <a:latin typeface="Arial" pitchFamily="34" charset="0"/>
            </a:endParaRPr>
          </a:p>
        </p:txBody>
      </p:sp>
      <p:pic>
        <p:nvPicPr>
          <p:cNvPr id="21" name="Picture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3875" y="2688721"/>
            <a:ext cx="1727200" cy="896937"/>
          </a:xfrm>
          <a:prstGeom prst="rect">
            <a:avLst/>
          </a:prstGeom>
          <a:noFill/>
          <a:ln w="9525">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pic>
        <p:nvPicPr>
          <p:cNvPr id="22"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175" y="1475871"/>
            <a:ext cx="2073275" cy="1289050"/>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4"/>
          <p:cNvSpPr txBox="1">
            <a:spLocks noChangeArrowheads="1"/>
          </p:cNvSpPr>
          <p:nvPr/>
        </p:nvSpPr>
        <p:spPr bwMode="auto">
          <a:xfrm>
            <a:off x="484188" y="2949071"/>
            <a:ext cx="2828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b="1" dirty="0">
                <a:latin typeface="Arial" pitchFamily="34" charset="0"/>
              </a:rPr>
              <a:t>Focus </a:t>
            </a:r>
            <a:r>
              <a:rPr lang="en-GB" altLang="en-US" sz="1800" b="1" dirty="0" smtClean="0">
                <a:latin typeface="Arial" pitchFamily="34" charset="0"/>
              </a:rPr>
              <a:t>area summary</a:t>
            </a:r>
            <a:endParaRPr lang="en-GB" altLang="en-US" sz="1800" b="1" dirty="0">
              <a:latin typeface="Arial" pitchFamily="34" charset="0"/>
            </a:endParaRPr>
          </a:p>
        </p:txBody>
      </p:sp>
      <p:sp>
        <p:nvSpPr>
          <p:cNvPr id="24" name="TextBox 25"/>
          <p:cNvSpPr txBox="1">
            <a:spLocks noChangeArrowheads="1"/>
          </p:cNvSpPr>
          <p:nvPr/>
        </p:nvSpPr>
        <p:spPr bwMode="auto">
          <a:xfrm>
            <a:off x="171450" y="4314825"/>
            <a:ext cx="1517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800" b="1" dirty="0">
                <a:latin typeface="Arial" pitchFamily="34" charset="0"/>
              </a:rPr>
              <a:t>Element</a:t>
            </a:r>
          </a:p>
          <a:p>
            <a:pPr algn="ctr" eaLnBrk="1" hangingPunct="1">
              <a:spcBef>
                <a:spcPct val="0"/>
              </a:spcBef>
              <a:buFontTx/>
              <a:buNone/>
            </a:pPr>
            <a:r>
              <a:rPr lang="en-GB" altLang="en-US" sz="1800" b="1" dirty="0">
                <a:latin typeface="Arial" pitchFamily="34" charset="0"/>
              </a:rPr>
              <a:t>s</a:t>
            </a:r>
            <a:r>
              <a:rPr lang="en-GB" altLang="en-US" sz="1800" b="1" dirty="0" smtClean="0">
                <a:latin typeface="Arial" pitchFamily="34" charset="0"/>
              </a:rPr>
              <a:t>ummary</a:t>
            </a:r>
            <a:endParaRPr lang="en-GB" altLang="en-US" sz="1800" b="1" dirty="0">
              <a:latin typeface="Arial" pitchFamily="34" charset="0"/>
            </a:endParaRPr>
          </a:p>
        </p:txBody>
      </p:sp>
      <p:grpSp>
        <p:nvGrpSpPr>
          <p:cNvPr id="25" name="Group 15"/>
          <p:cNvGrpSpPr>
            <a:grpSpLocks/>
          </p:cNvGrpSpPr>
          <p:nvPr/>
        </p:nvGrpSpPr>
        <p:grpSpPr bwMode="auto">
          <a:xfrm>
            <a:off x="250825" y="4942971"/>
            <a:ext cx="4441825" cy="808037"/>
            <a:chOff x="176" y="3057"/>
            <a:chExt cx="2798" cy="509"/>
          </a:xfrm>
        </p:grpSpPr>
        <p:pic>
          <p:nvPicPr>
            <p:cNvPr id="26"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 y="3294"/>
              <a:ext cx="553" cy="272"/>
            </a:xfrm>
            <a:prstGeom prst="rect">
              <a:avLst/>
            </a:prstGeom>
            <a:noFill/>
            <a:ln w="6350">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pic>
          <p:nvPicPr>
            <p:cNvPr id="27"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4" y="3294"/>
              <a:ext cx="554" cy="272"/>
            </a:xfrm>
            <a:prstGeom prst="rect">
              <a:avLst/>
            </a:prstGeom>
            <a:noFill/>
            <a:ln w="6350">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pic>
          <p:nvPicPr>
            <p:cNvPr id="28"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9" y="3294"/>
              <a:ext cx="543" cy="272"/>
            </a:xfrm>
            <a:prstGeom prst="rect">
              <a:avLst/>
            </a:prstGeom>
            <a:noFill/>
            <a:ln w="6350">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pic>
          <p:nvPicPr>
            <p:cNvPr id="29"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3" y="3294"/>
              <a:ext cx="561" cy="272"/>
            </a:xfrm>
            <a:prstGeom prst="rect">
              <a:avLst/>
            </a:prstGeom>
            <a:noFill/>
            <a:ln w="6350">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pic>
          <p:nvPicPr>
            <p:cNvPr id="30"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6" y="3057"/>
              <a:ext cx="550" cy="275"/>
            </a:xfrm>
            <a:prstGeom prst="rect">
              <a:avLst/>
            </a:prstGeom>
            <a:noFill/>
            <a:ln w="6350">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pic>
          <p:nvPicPr>
            <p:cNvPr id="31"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 y="3057"/>
              <a:ext cx="550" cy="275"/>
            </a:xfrm>
            <a:prstGeom prst="rect">
              <a:avLst/>
            </a:prstGeom>
            <a:noFill/>
            <a:ln w="6350">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pic>
          <p:nvPicPr>
            <p:cNvPr id="32" name="Picture 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13" y="3057"/>
              <a:ext cx="550" cy="269"/>
            </a:xfrm>
            <a:prstGeom prst="rect">
              <a:avLst/>
            </a:prstGeom>
            <a:noFill/>
            <a:ln w="6350">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pic>
          <p:nvPicPr>
            <p:cNvPr id="33" name="Picture 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332" y="3057"/>
              <a:ext cx="561" cy="269"/>
            </a:xfrm>
            <a:prstGeom prst="rect">
              <a:avLst/>
            </a:prstGeom>
            <a:noFill/>
            <a:ln w="6350">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grpSp>
      <p:grpSp>
        <p:nvGrpSpPr>
          <p:cNvPr id="34" name="Group 24"/>
          <p:cNvGrpSpPr>
            <a:grpSpLocks/>
          </p:cNvGrpSpPr>
          <p:nvPr/>
        </p:nvGrpSpPr>
        <p:grpSpPr bwMode="auto">
          <a:xfrm>
            <a:off x="3057525" y="3396746"/>
            <a:ext cx="1727200" cy="768350"/>
            <a:chOff x="2835" y="2160"/>
            <a:chExt cx="1088" cy="484"/>
          </a:xfrm>
        </p:grpSpPr>
        <p:sp>
          <p:nvSpPr>
            <p:cNvPr id="35" name="TextBox 16"/>
            <p:cNvSpPr txBox="1">
              <a:spLocks noChangeArrowheads="1"/>
            </p:cNvSpPr>
            <p:nvPr/>
          </p:nvSpPr>
          <p:spPr bwMode="auto">
            <a:xfrm>
              <a:off x="2835" y="2356"/>
              <a:ext cx="10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1200" dirty="0">
                  <a:latin typeface="Arial" pitchFamily="34" charset="0"/>
                </a:rPr>
                <a:t>2 - 11 </a:t>
              </a:r>
              <a:br>
                <a:rPr lang="en-GB" altLang="en-US" sz="1200" dirty="0">
                  <a:latin typeface="Arial" pitchFamily="34" charset="0"/>
                </a:rPr>
              </a:br>
              <a:r>
                <a:rPr lang="en-GB" altLang="en-US" sz="1200" dirty="0">
                  <a:latin typeface="Arial" pitchFamily="34" charset="0"/>
                </a:rPr>
                <a:t>Element Summaries</a:t>
              </a:r>
            </a:p>
          </p:txBody>
        </p:sp>
        <p:sp>
          <p:nvSpPr>
            <p:cNvPr id="36" name="Up Arrow 4"/>
            <p:cNvSpPr/>
            <p:nvPr/>
          </p:nvSpPr>
          <p:spPr>
            <a:xfrm>
              <a:off x="3226" y="2160"/>
              <a:ext cx="305" cy="20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grpSp>
      <p:sp>
        <p:nvSpPr>
          <p:cNvPr id="37" name="Up Arrow 36"/>
          <p:cNvSpPr/>
          <p:nvPr/>
        </p:nvSpPr>
        <p:spPr>
          <a:xfrm>
            <a:off x="2146300" y="4598483"/>
            <a:ext cx="484188" cy="31908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pic>
        <p:nvPicPr>
          <p:cNvPr id="38" name="Picture 21" descr="Barriers &amp; Elements"/>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7029" y="1368913"/>
            <a:ext cx="2387954"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 Box 32"/>
          <p:cNvSpPr txBox="1">
            <a:spLocks noChangeArrowheads="1"/>
          </p:cNvSpPr>
          <p:nvPr/>
        </p:nvSpPr>
        <p:spPr bwMode="auto">
          <a:xfrm>
            <a:off x="4930775" y="3738058"/>
            <a:ext cx="358303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dirty="0" smtClean="0">
                <a:latin typeface="Arial" pitchFamily="34" charset="0"/>
              </a:rPr>
              <a:t>Predominantly leading indicators:</a:t>
            </a:r>
            <a:endParaRPr lang="en-GB" altLang="en-US" sz="1800" dirty="0">
              <a:latin typeface="Arial" pitchFamily="34" charset="0"/>
            </a:endParaRPr>
          </a:p>
          <a:p>
            <a:pPr eaLnBrk="1" hangingPunct="1">
              <a:spcBef>
                <a:spcPct val="0"/>
              </a:spcBef>
              <a:buFontTx/>
              <a:buChar char="•"/>
            </a:pPr>
            <a:r>
              <a:rPr lang="en-GB" altLang="en-US" sz="1800" dirty="0">
                <a:latin typeface="Arial" pitchFamily="34" charset="0"/>
              </a:rPr>
              <a:t>  </a:t>
            </a:r>
            <a:r>
              <a:rPr lang="en-GB" altLang="en-US" sz="1800" dirty="0" smtClean="0">
                <a:latin typeface="Arial" pitchFamily="34" charset="0"/>
              </a:rPr>
              <a:t>real-time, and</a:t>
            </a:r>
            <a:endParaRPr lang="en-GB" altLang="en-US" sz="1800" dirty="0">
              <a:latin typeface="Arial" pitchFamily="34" charset="0"/>
            </a:endParaRPr>
          </a:p>
          <a:p>
            <a:pPr eaLnBrk="1" hangingPunct="1">
              <a:spcBef>
                <a:spcPct val="0"/>
              </a:spcBef>
              <a:buFontTx/>
              <a:buChar char="•"/>
            </a:pPr>
            <a:r>
              <a:rPr lang="en-GB" altLang="en-US" sz="1800" dirty="0">
                <a:latin typeface="Arial" pitchFamily="34" charset="0"/>
              </a:rPr>
              <a:t>  </a:t>
            </a:r>
            <a:r>
              <a:rPr lang="en-GB" altLang="en-US" sz="1800" dirty="0" smtClean="0">
                <a:latin typeface="Arial" pitchFamily="34" charset="0"/>
              </a:rPr>
              <a:t>on-line.</a:t>
            </a:r>
            <a:endParaRPr lang="en-GB" altLang="en-US" sz="1800" b="1" dirty="0">
              <a:latin typeface="Arial" pitchFamily="34" charset="0"/>
            </a:endParaRPr>
          </a:p>
        </p:txBody>
      </p:sp>
    </p:spTree>
    <p:extLst>
      <p:ext uri="{BB962C8B-B14F-4D97-AF65-F5344CB8AC3E}">
        <p14:creationId xmlns:p14="http://schemas.microsoft.com/office/powerpoint/2010/main" val="124721204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11" name="Slide Number Placeholder 2"/>
          <p:cNvSpPr>
            <a:spLocks noGrp="1"/>
          </p:cNvSpPr>
          <p:nvPr>
            <p:ph type="sldNum" sz="quarter" idx="11"/>
          </p:nvPr>
        </p:nvSpPr>
        <p:spPr>
          <a:xfrm>
            <a:off x="8450263" y="6623050"/>
            <a:ext cx="693737" cy="212725"/>
          </a:xfrm>
        </p:spPr>
        <p:txBody>
          <a:bodyPr/>
          <a:lstStyle/>
          <a:p>
            <a:pPr>
              <a:defRPr/>
            </a:pPr>
            <a:fld id="{C02FFFC4-1D3E-4C65-BA44-DBA4843712AC}" type="slidenum">
              <a:rPr lang="en-GB"/>
              <a:pPr>
                <a:defRPr/>
              </a:pPr>
              <a:t>35</a:t>
            </a:fld>
            <a:endParaRPr lang="en-GB" dirty="0"/>
          </a:p>
        </p:txBody>
      </p:sp>
      <p:sp>
        <p:nvSpPr>
          <p:cNvPr id="29" name="Rectangle 20"/>
          <p:cNvSpPr>
            <a:spLocks/>
          </p:cNvSpPr>
          <p:nvPr/>
        </p:nvSpPr>
        <p:spPr bwMode="auto">
          <a:xfrm>
            <a:off x="2524259" y="422948"/>
            <a:ext cx="6195564"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a:spcBef>
                <a:spcPct val="0"/>
              </a:spcBef>
              <a:buFontTx/>
              <a:buNone/>
            </a:pPr>
            <a:r>
              <a:rPr lang="en-GB" altLang="en-US" sz="1800" b="1" dirty="0" smtClean="0">
                <a:solidFill>
                  <a:schemeClr val="tx2"/>
                </a:solidFill>
              </a:rPr>
              <a:t>STEP 4: API RP 754 </a:t>
            </a:r>
            <a:r>
              <a:rPr lang="en-GB" altLang="en-US" sz="1800" b="1" dirty="0">
                <a:solidFill>
                  <a:schemeClr val="tx2"/>
                </a:solidFill>
              </a:rPr>
              <a:t>PROCESS SAFETY </a:t>
            </a:r>
            <a:r>
              <a:rPr lang="en-GB" altLang="en-US" sz="1800" b="1" dirty="0" smtClean="0">
                <a:solidFill>
                  <a:schemeClr val="tx2"/>
                </a:solidFill>
              </a:rPr>
              <a:t>PYRAMID</a:t>
            </a:r>
            <a:endParaRPr lang="en-GB" altLang="en-US" sz="1800" b="1" dirty="0">
              <a:solidFill>
                <a:schemeClr val="tx2"/>
              </a:solidFill>
            </a:endParaRPr>
          </a:p>
          <a:p>
            <a:pPr algn="r">
              <a:spcBef>
                <a:spcPct val="0"/>
              </a:spcBef>
              <a:buFontTx/>
              <a:buNone/>
            </a:pPr>
            <a:r>
              <a:rPr lang="en-GB" altLang="en-US" sz="1800" b="1" dirty="0" smtClean="0">
                <a:solidFill>
                  <a:schemeClr val="tx2"/>
                </a:solidFill>
              </a:rPr>
              <a:t>- </a:t>
            </a:r>
            <a:r>
              <a:rPr lang="en-GB" altLang="en-US" sz="1800" b="1" dirty="0">
                <a:solidFill>
                  <a:schemeClr val="tx2"/>
                </a:solidFill>
              </a:rPr>
              <a:t>Leading and Lagging indicators</a:t>
            </a:r>
            <a:endParaRPr lang="en-GB" altLang="en-US" sz="1200" b="1" dirty="0">
              <a:solidFill>
                <a:schemeClr val="tx2"/>
              </a:solidFill>
            </a:endParaRPr>
          </a:p>
        </p:txBody>
      </p:sp>
      <p:pic>
        <p:nvPicPr>
          <p:cNvPr id="146" name="Picture 2"/>
          <p:cNvPicPr>
            <a:picLocks noChangeAspect="1" noChangeArrowheads="1"/>
          </p:cNvPicPr>
          <p:nvPr/>
        </p:nvPicPr>
        <p:blipFill>
          <a:blip r:embed="rId4">
            <a:extLst>
              <a:ext uri="{28A0092B-C50C-407E-A947-70E740481C1C}">
                <a14:useLocalDpi xmlns:a14="http://schemas.microsoft.com/office/drawing/2010/main" val="0"/>
              </a:ext>
            </a:extLst>
          </a:blip>
          <a:srcRect l="18309" t="35437" r="33260" b="15099"/>
          <a:stretch>
            <a:fillRect/>
          </a:stretch>
        </p:blipFill>
        <p:spPr bwMode="auto">
          <a:xfrm>
            <a:off x="3361982" y="1276350"/>
            <a:ext cx="5614778" cy="4588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2"/>
          <p:cNvPicPr>
            <a:picLocks noChangeAspect="1" noChangeArrowheads="1"/>
          </p:cNvPicPr>
          <p:nvPr/>
        </p:nvPicPr>
        <p:blipFill>
          <a:blip r:embed="rId5">
            <a:extLst>
              <a:ext uri="{28A0092B-C50C-407E-A947-70E740481C1C}">
                <a14:useLocalDpi xmlns:a14="http://schemas.microsoft.com/office/drawing/2010/main" val="0"/>
              </a:ext>
            </a:extLst>
          </a:blip>
          <a:srcRect t="8577"/>
          <a:stretch>
            <a:fillRect/>
          </a:stretch>
        </p:blipFill>
        <p:spPr bwMode="auto">
          <a:xfrm>
            <a:off x="665890" y="1262333"/>
            <a:ext cx="1390650"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8" name="Straight Arrow Connector 147"/>
          <p:cNvCxnSpPr>
            <a:stCxn id="147" idx="3"/>
          </p:cNvCxnSpPr>
          <p:nvPr/>
        </p:nvCxnSpPr>
        <p:spPr bwMode="auto">
          <a:xfrm>
            <a:off x="2056540" y="1987821"/>
            <a:ext cx="3636963" cy="306387"/>
          </a:xfrm>
          <a:prstGeom prst="straightConnector1">
            <a:avLst/>
          </a:prstGeom>
          <a:noFill/>
          <a:ln w="25400" cap="flat" cmpd="sng" algn="ctr">
            <a:solidFill>
              <a:srgbClr val="C0504D"/>
            </a:solidFill>
            <a:prstDash val="solid"/>
            <a:headEnd type="none" w="med" len="med"/>
            <a:tailEnd type="stealth" w="lg" len="lg"/>
          </a:ln>
          <a:effectLst>
            <a:outerShdw blurRad="40000" dist="20000" dir="5400000" rotWithShape="0">
              <a:srgbClr val="000000">
                <a:alpha val="38000"/>
              </a:srgbClr>
            </a:outerShdw>
          </a:effectLst>
        </p:spPr>
      </p:cxnSp>
      <p:cxnSp>
        <p:nvCxnSpPr>
          <p:cNvPr id="149" name="Straight Arrow Connector 148"/>
          <p:cNvCxnSpPr>
            <a:stCxn id="147" idx="3"/>
          </p:cNvCxnSpPr>
          <p:nvPr/>
        </p:nvCxnSpPr>
        <p:spPr bwMode="auto">
          <a:xfrm>
            <a:off x="2056540" y="1987821"/>
            <a:ext cx="3021013" cy="1384300"/>
          </a:xfrm>
          <a:prstGeom prst="straightConnector1">
            <a:avLst/>
          </a:prstGeom>
          <a:noFill/>
          <a:ln w="25400" cap="flat" cmpd="sng" algn="ctr">
            <a:solidFill>
              <a:srgbClr val="C0504D"/>
            </a:solidFill>
            <a:prstDash val="solid"/>
            <a:headEnd type="none" w="med" len="med"/>
            <a:tailEnd type="stealth" w="lg" len="lg"/>
          </a:ln>
          <a:effectLst>
            <a:outerShdw blurRad="40000" dist="20000" dir="5400000" rotWithShape="0">
              <a:srgbClr val="000000">
                <a:alpha val="38000"/>
              </a:srgbClr>
            </a:outerShdw>
          </a:effectLst>
        </p:spPr>
      </p:cxnSp>
      <p:cxnSp>
        <p:nvCxnSpPr>
          <p:cNvPr id="150" name="Straight Arrow Connector 149"/>
          <p:cNvCxnSpPr>
            <a:stCxn id="151" idx="3"/>
          </p:cNvCxnSpPr>
          <p:nvPr/>
        </p:nvCxnSpPr>
        <p:spPr bwMode="auto">
          <a:xfrm flipV="1">
            <a:off x="2455003" y="4786583"/>
            <a:ext cx="1785937" cy="339725"/>
          </a:xfrm>
          <a:prstGeom prst="straightConnector1">
            <a:avLst/>
          </a:prstGeom>
          <a:noFill/>
          <a:ln w="25400" cap="flat" cmpd="sng" algn="ctr">
            <a:solidFill>
              <a:srgbClr val="C0504D"/>
            </a:solidFill>
            <a:prstDash val="solid"/>
            <a:headEnd type="none" w="med" len="med"/>
            <a:tailEnd type="stealth" w="lg" len="lg"/>
          </a:ln>
          <a:effectLst>
            <a:outerShdw blurRad="40000" dist="20000" dir="5400000" rotWithShape="0">
              <a:srgbClr val="000000">
                <a:alpha val="38000"/>
              </a:srgbClr>
            </a:outerShdw>
          </a:effectLst>
        </p:spPr>
      </p:cxnSp>
      <p:pic>
        <p:nvPicPr>
          <p:cNvPr id="15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5240" y="4442096"/>
            <a:ext cx="1909763"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2" name="Straight Arrow Connector 151"/>
          <p:cNvCxnSpPr>
            <a:stCxn id="147" idx="3"/>
          </p:cNvCxnSpPr>
          <p:nvPr/>
        </p:nvCxnSpPr>
        <p:spPr bwMode="auto">
          <a:xfrm>
            <a:off x="2056540" y="1987821"/>
            <a:ext cx="2732088" cy="1976437"/>
          </a:xfrm>
          <a:prstGeom prst="straightConnector1">
            <a:avLst/>
          </a:prstGeom>
          <a:noFill/>
          <a:ln w="25400" cap="flat" cmpd="sng" algn="ctr">
            <a:solidFill>
              <a:srgbClr val="C0504D"/>
            </a:solidFill>
            <a:prstDash val="solid"/>
            <a:headEnd type="none" w="med" len="med"/>
            <a:tailEnd type="stealth" w="lg" len="lg"/>
          </a:ln>
          <a:effectLst>
            <a:outerShdw blurRad="40000" dist="20000" dir="5400000" rotWithShape="0">
              <a:srgbClr val="000000">
                <a:alpha val="38000"/>
              </a:srgbClr>
            </a:outerShdw>
          </a:effectLst>
        </p:spPr>
      </p:cxnSp>
      <p:cxnSp>
        <p:nvCxnSpPr>
          <p:cNvPr id="153" name="Straight Arrow Connector 152"/>
          <p:cNvCxnSpPr>
            <a:stCxn id="162" idx="3"/>
          </p:cNvCxnSpPr>
          <p:nvPr/>
        </p:nvCxnSpPr>
        <p:spPr bwMode="auto">
          <a:xfrm>
            <a:off x="1969228" y="3149871"/>
            <a:ext cx="2790825" cy="857250"/>
          </a:xfrm>
          <a:prstGeom prst="straightConnector1">
            <a:avLst/>
          </a:prstGeom>
          <a:noFill/>
          <a:ln w="25400" cap="flat" cmpd="sng" algn="ctr">
            <a:solidFill>
              <a:srgbClr val="C0504D"/>
            </a:solidFill>
            <a:prstDash val="solid"/>
            <a:headEnd type="none" w="med" len="med"/>
            <a:tailEnd type="stealth" w="lg" len="lg"/>
          </a:ln>
          <a:effectLst>
            <a:outerShdw blurRad="40000" dist="20000" dir="5400000" rotWithShape="0">
              <a:srgbClr val="000000">
                <a:alpha val="38000"/>
              </a:srgbClr>
            </a:outerShdw>
          </a:effectLst>
        </p:spPr>
      </p:cxnSp>
      <p:sp>
        <p:nvSpPr>
          <p:cNvPr id="154" name="Rectangle 153"/>
          <p:cNvSpPr/>
          <p:nvPr/>
        </p:nvSpPr>
        <p:spPr bwMode="auto">
          <a:xfrm>
            <a:off x="727158" y="3691580"/>
            <a:ext cx="1224136" cy="648072"/>
          </a:xfrm>
          <a:prstGeom prst="rect">
            <a:avLst/>
          </a:prstGeom>
          <a:solidFill>
            <a:srgbClr val="8064A2"/>
          </a:solidFill>
          <a:ln w="25400" cap="flat" cmpd="sng" algn="ctr">
            <a:solidFill>
              <a:srgbClr val="8064A2">
                <a:shade val="50000"/>
              </a:srgbClr>
            </a:solidFill>
            <a:prstDash val="solid"/>
            <a:headEnd type="none" w="med" len="med"/>
            <a:tailEnd type="none" w="med" len="med"/>
          </a:ln>
          <a:effectLst/>
        </p:spPr>
        <p:txBody>
          <a:bodyPr lIns="0" tIns="0" rIns="0" bIns="0"/>
          <a:lstStyle/>
          <a:p>
            <a:pPr marL="0" marR="0" lvl="0" indent="0" algn="ctr" defTabSz="914400" eaLnBrk="1" fontAlgn="base" latinLnBrk="0" hangingPunct="1">
              <a:lnSpc>
                <a:spcPct val="100000"/>
              </a:lnSpc>
              <a:spcBef>
                <a:spcPct val="50000"/>
              </a:spcBef>
              <a:spcAft>
                <a:spcPct val="0"/>
              </a:spcAft>
              <a:buClr>
                <a:srgbClr val="004650"/>
              </a:buClr>
              <a:buSzTx/>
              <a:buFontTx/>
              <a:buNone/>
              <a:tabLst/>
              <a:defRPr/>
            </a:pPr>
            <a:r>
              <a:rPr kumimoji="0" lang="en-GB" sz="1200" b="0" i="0" u="none" strike="noStrike" kern="0" cap="none" spc="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Calibri"/>
              </a:rPr>
              <a:t>CMMS</a:t>
            </a:r>
          </a:p>
          <a:p>
            <a:pPr marL="0" marR="0" lvl="0" indent="0" algn="ctr" defTabSz="914400" eaLnBrk="1" fontAlgn="base" latinLnBrk="0" hangingPunct="1">
              <a:lnSpc>
                <a:spcPct val="100000"/>
              </a:lnSpc>
              <a:spcBef>
                <a:spcPct val="50000"/>
              </a:spcBef>
              <a:spcAft>
                <a:spcPct val="0"/>
              </a:spcAft>
              <a:buClr>
                <a:srgbClr val="004650"/>
              </a:buClr>
              <a:buSzTx/>
              <a:buFontTx/>
              <a:buNone/>
              <a:tabLst/>
              <a:defRPr/>
            </a:pPr>
            <a:r>
              <a:rPr kumimoji="0" lang="en-GB" sz="1200" b="0" i="0" u="none" strike="noStrike" kern="0" cap="none" spc="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Calibri"/>
              </a:rPr>
              <a:t>Asset Integrity MS</a:t>
            </a:r>
          </a:p>
        </p:txBody>
      </p:sp>
      <p:sp>
        <p:nvSpPr>
          <p:cNvPr id="155" name="TextBox 154"/>
          <p:cNvSpPr txBox="1">
            <a:spLocks noChangeArrowheads="1"/>
          </p:cNvSpPr>
          <p:nvPr/>
        </p:nvSpPr>
        <p:spPr bwMode="auto">
          <a:xfrm rot="2100000">
            <a:off x="2931926" y="2826428"/>
            <a:ext cx="14956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defRPr/>
            </a:pPr>
            <a:r>
              <a:rPr lang="en-GB" sz="1200" dirty="0">
                <a:solidFill>
                  <a:prstClr val="black"/>
                </a:solidFill>
                <a:cs typeface="Times New Roman" pitchFamily="18" charset="0"/>
              </a:rPr>
              <a:t>LOPC HiPos (Lagging)</a:t>
            </a:r>
          </a:p>
        </p:txBody>
      </p:sp>
      <p:sp>
        <p:nvSpPr>
          <p:cNvPr id="156" name="TextBox 33"/>
          <p:cNvSpPr txBox="1">
            <a:spLocks noChangeArrowheads="1"/>
          </p:cNvSpPr>
          <p:nvPr/>
        </p:nvSpPr>
        <p:spPr bwMode="auto">
          <a:xfrm rot="1026762">
            <a:off x="2196240" y="3235596"/>
            <a:ext cx="182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defTabSz="914400" eaLnBrk="1" fontAlgn="base" hangingPunct="1">
              <a:spcBef>
                <a:spcPct val="0"/>
              </a:spcBef>
              <a:spcAft>
                <a:spcPct val="0"/>
              </a:spcAft>
              <a:buFontTx/>
              <a:buNone/>
            </a:pPr>
            <a:r>
              <a:rPr lang="en-GB" altLang="en-US" sz="1200" dirty="0" smtClean="0">
                <a:solidFill>
                  <a:prstClr val="black"/>
                </a:solidFill>
                <a:latin typeface="Arial" pitchFamily="34" charset="0"/>
                <a:ea typeface="Osaka"/>
                <a:cs typeface="Osaka"/>
              </a:rPr>
              <a:t>Safety system activation</a:t>
            </a:r>
          </a:p>
          <a:p>
            <a:pPr defTabSz="914400" eaLnBrk="1" fontAlgn="base" hangingPunct="1">
              <a:spcBef>
                <a:spcPct val="0"/>
              </a:spcBef>
              <a:spcAft>
                <a:spcPct val="0"/>
              </a:spcAft>
              <a:buFontTx/>
              <a:buNone/>
            </a:pPr>
            <a:r>
              <a:rPr lang="en-GB" altLang="en-US" sz="1200" dirty="0" smtClean="0">
                <a:solidFill>
                  <a:prstClr val="black"/>
                </a:solidFill>
                <a:latin typeface="Arial" pitchFamily="34" charset="0"/>
                <a:ea typeface="Osaka"/>
                <a:cs typeface="Osaka"/>
              </a:rPr>
              <a:t>(Leading)</a:t>
            </a:r>
          </a:p>
        </p:txBody>
      </p:sp>
      <p:sp>
        <p:nvSpPr>
          <p:cNvPr id="157" name="TextBox 156"/>
          <p:cNvSpPr txBox="1">
            <a:spLocks noChangeArrowheads="1"/>
          </p:cNvSpPr>
          <p:nvPr/>
        </p:nvSpPr>
        <p:spPr bwMode="auto">
          <a:xfrm rot="120000">
            <a:off x="2175603" y="3792808"/>
            <a:ext cx="1814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defRPr/>
            </a:pPr>
            <a:r>
              <a:rPr lang="en-GB" sz="1200" dirty="0">
                <a:solidFill>
                  <a:prstClr val="black"/>
                </a:solidFill>
                <a:cs typeface="Times New Roman" pitchFamily="18" charset="0"/>
              </a:rPr>
              <a:t>Degraded safety critical </a:t>
            </a:r>
          </a:p>
          <a:p>
            <a:pPr algn="ctr" defTabSz="914400" fontAlgn="base">
              <a:spcBef>
                <a:spcPct val="0"/>
              </a:spcBef>
              <a:spcAft>
                <a:spcPct val="0"/>
              </a:spcAft>
              <a:defRPr/>
            </a:pPr>
            <a:r>
              <a:rPr lang="en-GB" sz="1200" dirty="0">
                <a:solidFill>
                  <a:prstClr val="black"/>
                </a:solidFill>
                <a:cs typeface="Times New Roman" pitchFamily="18" charset="0"/>
              </a:rPr>
              <a:t>barriers (Leading)</a:t>
            </a:r>
          </a:p>
        </p:txBody>
      </p:sp>
      <p:sp>
        <p:nvSpPr>
          <p:cNvPr id="158" name="TextBox 157"/>
          <p:cNvSpPr txBox="1">
            <a:spLocks noChangeArrowheads="1"/>
          </p:cNvSpPr>
          <p:nvPr/>
        </p:nvSpPr>
        <p:spPr bwMode="auto">
          <a:xfrm rot="20940000">
            <a:off x="2543903" y="4702446"/>
            <a:ext cx="1522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defRPr/>
            </a:pPr>
            <a:r>
              <a:rPr lang="en-GB" sz="1200" dirty="0">
                <a:solidFill>
                  <a:prstClr val="black"/>
                </a:solidFill>
                <a:cs typeface="Times New Roman" pitchFamily="18" charset="0"/>
              </a:rPr>
              <a:t>Process Safety MS </a:t>
            </a:r>
          </a:p>
          <a:p>
            <a:pPr algn="ctr" defTabSz="914400" fontAlgn="base">
              <a:spcBef>
                <a:spcPct val="0"/>
              </a:spcBef>
              <a:spcAft>
                <a:spcPct val="0"/>
              </a:spcAft>
              <a:defRPr/>
            </a:pPr>
            <a:r>
              <a:rPr lang="en-GB" sz="1200" dirty="0">
                <a:solidFill>
                  <a:prstClr val="black"/>
                </a:solidFill>
                <a:cs typeface="Times New Roman" pitchFamily="18" charset="0"/>
              </a:rPr>
              <a:t>(Leading)</a:t>
            </a:r>
          </a:p>
        </p:txBody>
      </p:sp>
      <p:sp>
        <p:nvSpPr>
          <p:cNvPr id="159" name="TextBox 158"/>
          <p:cNvSpPr txBox="1">
            <a:spLocks noChangeArrowheads="1"/>
          </p:cNvSpPr>
          <p:nvPr/>
        </p:nvSpPr>
        <p:spPr bwMode="auto">
          <a:xfrm rot="300000">
            <a:off x="3324953" y="1900508"/>
            <a:ext cx="17129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defRPr/>
            </a:pPr>
            <a:r>
              <a:rPr lang="en-GB" sz="1200" dirty="0">
                <a:solidFill>
                  <a:prstClr val="black"/>
                </a:solidFill>
                <a:cs typeface="Times New Roman" pitchFamily="18" charset="0"/>
              </a:rPr>
              <a:t>LOPC Tier 1 (Lagging)</a:t>
            </a:r>
          </a:p>
        </p:txBody>
      </p:sp>
      <p:sp>
        <p:nvSpPr>
          <p:cNvPr id="160" name="TextBox 159"/>
          <p:cNvSpPr txBox="1">
            <a:spLocks noChangeArrowheads="1"/>
          </p:cNvSpPr>
          <p:nvPr/>
        </p:nvSpPr>
        <p:spPr bwMode="auto">
          <a:xfrm rot="1440000">
            <a:off x="3148740" y="2554558"/>
            <a:ext cx="17129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defRPr/>
            </a:pPr>
            <a:r>
              <a:rPr lang="en-GB" sz="1200" dirty="0">
                <a:solidFill>
                  <a:prstClr val="black"/>
                </a:solidFill>
                <a:cs typeface="Times New Roman" pitchFamily="18" charset="0"/>
              </a:rPr>
              <a:t>LOPC Tier 2 (Lagging)</a:t>
            </a:r>
          </a:p>
        </p:txBody>
      </p:sp>
      <p:cxnSp>
        <p:nvCxnSpPr>
          <p:cNvPr id="161" name="Straight Arrow Connector 160"/>
          <p:cNvCxnSpPr>
            <a:stCxn id="154" idx="3"/>
          </p:cNvCxnSpPr>
          <p:nvPr/>
        </p:nvCxnSpPr>
        <p:spPr bwMode="auto">
          <a:xfrm>
            <a:off x="1981928" y="3994421"/>
            <a:ext cx="2705100" cy="73025"/>
          </a:xfrm>
          <a:prstGeom prst="straightConnector1">
            <a:avLst/>
          </a:prstGeom>
          <a:noFill/>
          <a:ln w="25400" cap="flat" cmpd="sng" algn="ctr">
            <a:solidFill>
              <a:srgbClr val="C0504D"/>
            </a:solidFill>
            <a:prstDash val="solid"/>
            <a:headEnd type="none" w="med" len="med"/>
            <a:tailEnd type="stealth" w="lg" len="lg"/>
          </a:ln>
          <a:effectLst>
            <a:outerShdw blurRad="40000" dist="20000" dir="5400000" rotWithShape="0">
              <a:srgbClr val="000000">
                <a:alpha val="38000"/>
              </a:srgbClr>
            </a:outerShdw>
          </a:effectLst>
        </p:spPr>
      </p:cxnSp>
      <p:sp>
        <p:nvSpPr>
          <p:cNvPr id="162" name="Rectangle 161"/>
          <p:cNvSpPr/>
          <p:nvPr/>
        </p:nvSpPr>
        <p:spPr bwMode="auto">
          <a:xfrm>
            <a:off x="727158" y="2827484"/>
            <a:ext cx="1224136" cy="648072"/>
          </a:xfrm>
          <a:prstGeom prst="rect">
            <a:avLst/>
          </a:prstGeom>
          <a:solidFill>
            <a:srgbClr val="8064A2"/>
          </a:solidFill>
          <a:ln w="25400" cap="flat" cmpd="sng" algn="ctr">
            <a:solidFill>
              <a:srgbClr val="8064A2">
                <a:shade val="50000"/>
              </a:srgbClr>
            </a:solidFill>
            <a:prstDash val="solid"/>
            <a:headEnd type="none" w="med" len="med"/>
            <a:tailEnd type="none" w="med" len="med"/>
          </a:ln>
          <a:effectLst/>
        </p:spPr>
        <p:txBody>
          <a:bodyPr lIns="0" tIns="0" rIns="0" bIns="0" anchor="ctr"/>
          <a:lstStyle/>
          <a:p>
            <a:pPr marL="0" marR="0" lvl="0" indent="0" algn="ctr" defTabSz="914400" eaLnBrk="1" fontAlgn="base" latinLnBrk="0" hangingPunct="1">
              <a:lnSpc>
                <a:spcPct val="100000"/>
              </a:lnSpc>
              <a:spcBef>
                <a:spcPct val="50000"/>
              </a:spcBef>
              <a:spcAft>
                <a:spcPct val="0"/>
              </a:spcAft>
              <a:buClr>
                <a:srgbClr val="004650"/>
              </a:buClr>
              <a:buSzTx/>
              <a:buFontTx/>
              <a:buNone/>
              <a:tabLst/>
              <a:defRPr/>
            </a:pPr>
            <a:r>
              <a:rPr kumimoji="0" lang="en-GB" sz="1200" b="0" i="0" u="none" strike="noStrike" kern="0" cap="none" spc="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Calibri"/>
              </a:rPr>
              <a:t>Shutdown Log</a:t>
            </a:r>
          </a:p>
        </p:txBody>
      </p:sp>
      <p:sp>
        <p:nvSpPr>
          <p:cNvPr id="164" name="AutoShape 22"/>
          <p:cNvSpPr>
            <a:spLocks noChangeArrowheads="1"/>
          </p:cNvSpPr>
          <p:nvPr/>
        </p:nvSpPr>
        <p:spPr bwMode="auto">
          <a:xfrm>
            <a:off x="6988903" y="3026023"/>
            <a:ext cx="1327150" cy="368300"/>
          </a:xfrm>
          <a:prstGeom prst="wedgeRectCallout">
            <a:avLst>
              <a:gd name="adj1" fmla="val -46051"/>
              <a:gd name="adj2" fmla="val 204310"/>
            </a:avLst>
          </a:prstGeom>
          <a:solidFill>
            <a:srgbClr val="4F81BD"/>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altLang="en-US" sz="1800" b="1" i="0" u="none" strike="noStrike" kern="0" cap="none" spc="0" normalizeH="0" baseline="0" noProof="0" dirty="0" smtClean="0">
                <a:ln>
                  <a:noFill/>
                </a:ln>
                <a:solidFill>
                  <a:prstClr val="black"/>
                </a:solidFill>
                <a:effectLst/>
                <a:uLnTx/>
                <a:uFillTx/>
                <a:latin typeface="Arial" pitchFamily="34" charset="0"/>
                <a:cs typeface="Arial" pitchFamily="34" charset="0"/>
              </a:rPr>
              <a:t>EIPSS¦o</a:t>
            </a:r>
          </a:p>
        </p:txBody>
      </p:sp>
      <p:sp>
        <p:nvSpPr>
          <p:cNvPr id="165" name="AutoShape 23"/>
          <p:cNvSpPr>
            <a:spLocks noChangeArrowheads="1"/>
          </p:cNvSpPr>
          <p:nvPr/>
        </p:nvSpPr>
        <p:spPr bwMode="auto">
          <a:xfrm>
            <a:off x="6812690" y="4932633"/>
            <a:ext cx="1563688" cy="901700"/>
          </a:xfrm>
          <a:prstGeom prst="wedgeRectCallout">
            <a:avLst>
              <a:gd name="adj1" fmla="val -42690"/>
              <a:gd name="adj2" fmla="val -76407"/>
            </a:avLst>
          </a:prstGeom>
          <a:solidFill>
            <a:srgbClr val="4F81BD"/>
          </a:solidFill>
          <a:ln w="9525">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altLang="en-US" sz="1800" b="1" i="0" u="none" strike="noStrike" kern="0" cap="none" spc="0" normalizeH="0" baseline="0" noProof="0" dirty="0" smtClean="0">
                <a:ln>
                  <a:noFill/>
                </a:ln>
                <a:solidFill>
                  <a:prstClr val="black"/>
                </a:solidFill>
                <a:effectLst/>
                <a:uLnTx/>
                <a:uFillTx/>
                <a:latin typeface="Arial" pitchFamily="34" charset="0"/>
                <a:cs typeface="Arial" pitchFamily="34" charset="0"/>
              </a:rPr>
              <a:t>Framework</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altLang="en-US" sz="1800" b="1" i="0" u="none" strike="noStrike" kern="0" cap="none" spc="0" normalizeH="0" baseline="0" noProof="0" dirty="0" smtClean="0">
                <a:ln>
                  <a:noFill/>
                </a:ln>
                <a:solidFill>
                  <a:prstClr val="black"/>
                </a:solidFill>
                <a:effectLst/>
                <a:uLnTx/>
                <a:uFillTx/>
                <a:latin typeface="Arial" pitchFamily="34" charset="0"/>
                <a:cs typeface="Arial" pitchFamily="34" charset="0"/>
              </a:rPr>
              <a:t>&amp;</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altLang="en-US" sz="1800" b="1" i="0" u="none" strike="noStrike" kern="0" cap="none" spc="0" normalizeH="0" baseline="0" noProof="0" dirty="0" smtClean="0">
                <a:ln>
                  <a:noFill/>
                </a:ln>
                <a:solidFill>
                  <a:prstClr val="black"/>
                </a:solidFill>
                <a:effectLst/>
                <a:uLnTx/>
                <a:uFillTx/>
                <a:latin typeface="Arial" pitchFamily="34" charset="0"/>
                <a:cs typeface="Arial" pitchFamily="34" charset="0"/>
              </a:rPr>
              <a:t>EIPSS¦a</a:t>
            </a:r>
          </a:p>
        </p:txBody>
      </p:sp>
      <p:pic>
        <p:nvPicPr>
          <p:cNvPr id="166"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740" y="3254007"/>
            <a:ext cx="1004729" cy="521634"/>
          </a:xfrm>
          <a:prstGeom prst="rect">
            <a:avLst/>
          </a:prstGeom>
          <a:noFill/>
          <a:ln w="9525">
            <a:solidFill>
              <a:sysClr val="windowText" lastClr="000000"/>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pic>
        <p:nvPicPr>
          <p:cNvPr id="167"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21" y="4493166"/>
            <a:ext cx="1190625" cy="847725"/>
          </a:xfrm>
          <a:prstGeom prst="rect">
            <a:avLst/>
          </a:prstGeom>
          <a:noFill/>
          <a:ln w="9525" algn="ctr">
            <a:solidFill>
              <a:sysClr val="windowText" lastClr="000000"/>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21204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1" name="Slide Number Placeholder 3"/>
          <p:cNvSpPr>
            <a:spLocks noGrp="1"/>
          </p:cNvSpPr>
          <p:nvPr>
            <p:ph type="sldNum" sz="quarter" idx="11"/>
          </p:nvPr>
        </p:nvSpPr>
        <p:spPr>
          <a:xfrm>
            <a:off x="8450263" y="6623050"/>
            <a:ext cx="693737" cy="212725"/>
          </a:xfrm>
        </p:spPr>
        <p:txBody>
          <a:bodyPr/>
          <a:lstStyle/>
          <a:p>
            <a:pPr>
              <a:defRPr/>
            </a:pPr>
            <a:fld id="{9BDA462B-6557-4FFF-980B-47DD314E2A86}" type="slidenum">
              <a:rPr lang="en-GB"/>
              <a:pPr>
                <a:defRPr/>
              </a:pPr>
              <a:t>36</a:t>
            </a:fld>
            <a:endParaRPr lang="en-GB" dirty="0"/>
          </a:p>
        </p:txBody>
      </p:sp>
      <p:pic>
        <p:nvPicPr>
          <p:cNvPr id="12" name="Picture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516" t="15627" r="3516" b="15627"/>
          <a:stretch>
            <a:fillRect/>
          </a:stretch>
        </p:blipFill>
        <p:spPr bwMode="auto">
          <a:xfrm>
            <a:off x="956627" y="2335548"/>
            <a:ext cx="7253288" cy="402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25602" y="1271923"/>
            <a:ext cx="1666875"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8477" y="2765761"/>
            <a:ext cx="146526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Up Arrow 14"/>
          <p:cNvSpPr/>
          <p:nvPr/>
        </p:nvSpPr>
        <p:spPr>
          <a:xfrm>
            <a:off x="2473325" y="4589463"/>
            <a:ext cx="484188" cy="2365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6" name="Line 9"/>
          <p:cNvSpPr>
            <a:spLocks noChangeShapeType="1"/>
          </p:cNvSpPr>
          <p:nvPr/>
        </p:nvSpPr>
        <p:spPr bwMode="auto">
          <a:xfrm flipV="1">
            <a:off x="2730500" y="3751263"/>
            <a:ext cx="1736725" cy="444500"/>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7" name="Line 10"/>
          <p:cNvSpPr>
            <a:spLocks noChangeShapeType="1"/>
          </p:cNvSpPr>
          <p:nvPr/>
        </p:nvSpPr>
        <p:spPr bwMode="auto">
          <a:xfrm flipH="1" flipV="1">
            <a:off x="4689475" y="3738563"/>
            <a:ext cx="1736725" cy="469900"/>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18" name="Line 11"/>
          <p:cNvSpPr>
            <a:spLocks noChangeShapeType="1"/>
          </p:cNvSpPr>
          <p:nvPr/>
        </p:nvSpPr>
        <p:spPr bwMode="auto">
          <a:xfrm flipH="1" flipV="1">
            <a:off x="4794250" y="3725863"/>
            <a:ext cx="1358900" cy="261937"/>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grpSp>
        <p:nvGrpSpPr>
          <p:cNvPr id="19" name="Group 20"/>
          <p:cNvGrpSpPr>
            <a:grpSpLocks/>
          </p:cNvGrpSpPr>
          <p:nvPr/>
        </p:nvGrpSpPr>
        <p:grpSpPr bwMode="auto">
          <a:xfrm>
            <a:off x="2563177" y="1279861"/>
            <a:ext cx="2168525" cy="2233612"/>
            <a:chOff x="1608" y="1121"/>
            <a:chExt cx="1366" cy="1407"/>
          </a:xfrm>
        </p:grpSpPr>
        <p:sp>
          <p:nvSpPr>
            <p:cNvPr id="20" name="AutoShape 18"/>
            <p:cNvSpPr>
              <a:spLocks noChangeArrowheads="1"/>
            </p:cNvSpPr>
            <p:nvPr/>
          </p:nvSpPr>
          <p:spPr bwMode="auto">
            <a:xfrm>
              <a:off x="1608" y="1121"/>
              <a:ext cx="1364" cy="951"/>
            </a:xfrm>
            <a:prstGeom prst="wedgeRectCallout">
              <a:avLst>
                <a:gd name="adj1" fmla="val 32477"/>
                <a:gd name="adj2" fmla="val 57046"/>
              </a:avLst>
            </a:prstGeom>
            <a:solidFill>
              <a:srgbClr val="4F81BD">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en-GB" altLang="en-US" sz="1800" b="1" dirty="0">
                <a:latin typeface="Arial" pitchFamily="34" charset="0"/>
              </a:endParaRPr>
            </a:p>
          </p:txBody>
        </p:sp>
        <p:sp>
          <p:nvSpPr>
            <p:cNvPr id="21" name="AutoShape 19"/>
            <p:cNvSpPr>
              <a:spLocks noChangeArrowheads="1"/>
            </p:cNvSpPr>
            <p:nvPr/>
          </p:nvSpPr>
          <p:spPr bwMode="auto">
            <a:xfrm>
              <a:off x="1610" y="1121"/>
              <a:ext cx="1364" cy="951"/>
            </a:xfrm>
            <a:prstGeom prst="wedgeRectCallout">
              <a:avLst>
                <a:gd name="adj1" fmla="val -32259"/>
                <a:gd name="adj2" fmla="val 95319"/>
              </a:avLst>
            </a:prstGeom>
            <a:solidFill>
              <a:srgbClr val="4F81BD">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b="1" dirty="0">
                  <a:latin typeface="Arial" pitchFamily="34" charset="0"/>
                </a:rPr>
                <a:t>PSPIs collated and intelligently aggregated as </a:t>
              </a:r>
              <a:r>
                <a:rPr lang="en-GB" altLang="en-US" sz="1800" b="1" dirty="0" smtClean="0">
                  <a:latin typeface="Arial" pitchFamily="34" charset="0"/>
                </a:rPr>
                <a:t>meaningful </a:t>
              </a:r>
              <a:r>
                <a:rPr lang="en-GB" altLang="en-US" sz="1800" b="1" dirty="0">
                  <a:latin typeface="Arial" pitchFamily="34" charset="0"/>
                </a:rPr>
                <a:t>KPIs at different levels</a:t>
              </a:r>
            </a:p>
          </p:txBody>
        </p:sp>
        <p:sp>
          <p:nvSpPr>
            <p:cNvPr id="22" name="Line 12"/>
            <p:cNvSpPr>
              <a:spLocks noChangeShapeType="1"/>
            </p:cNvSpPr>
            <p:nvPr/>
          </p:nvSpPr>
          <p:spPr bwMode="auto">
            <a:xfrm flipV="1">
              <a:off x="1884" y="2347"/>
              <a:ext cx="848" cy="181"/>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grpSp>
      <p:sp>
        <p:nvSpPr>
          <p:cNvPr id="23" name="Up Arrow 4"/>
          <p:cNvSpPr/>
          <p:nvPr/>
        </p:nvSpPr>
        <p:spPr>
          <a:xfrm>
            <a:off x="6203950" y="4584700"/>
            <a:ext cx="484188" cy="23653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24" name="Rectangle 14"/>
          <p:cNvSpPr>
            <a:spLocks/>
          </p:cNvSpPr>
          <p:nvPr/>
        </p:nvSpPr>
        <p:spPr bwMode="auto">
          <a:xfrm>
            <a:off x="5184677" y="194395"/>
            <a:ext cx="3674427" cy="66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GB" altLang="en-US" sz="1800" b="1" dirty="0">
                <a:solidFill>
                  <a:schemeClr val="tx2"/>
                </a:solidFill>
              </a:rPr>
              <a:t>STEP 4: PSPIs/KPIs &amp; AGGREGATION</a:t>
            </a:r>
            <a:br>
              <a:rPr lang="en-GB" altLang="en-US" sz="1800" b="1" dirty="0">
                <a:solidFill>
                  <a:schemeClr val="tx2"/>
                </a:solidFill>
              </a:rPr>
            </a:br>
            <a:r>
              <a:rPr lang="en-GB" altLang="en-US" sz="1600" b="1" dirty="0">
                <a:solidFill>
                  <a:schemeClr val="tx2"/>
                </a:solidFill>
              </a:rPr>
              <a:t>PERFORMANCE MEASURES - TIER 3 &amp; 4</a:t>
            </a:r>
          </a:p>
        </p:txBody>
      </p:sp>
      <p:sp>
        <p:nvSpPr>
          <p:cNvPr id="25" name="AutoShape 15"/>
          <p:cNvSpPr>
            <a:spLocks noChangeArrowheads="1"/>
          </p:cNvSpPr>
          <p:nvPr/>
        </p:nvSpPr>
        <p:spPr bwMode="auto">
          <a:xfrm>
            <a:off x="270827" y="4346911"/>
            <a:ext cx="1987550" cy="1509712"/>
          </a:xfrm>
          <a:prstGeom prst="wedgeRectCallout">
            <a:avLst>
              <a:gd name="adj1" fmla="val 75560"/>
              <a:gd name="adj2" fmla="val 18981"/>
            </a:avLst>
          </a:prstGeom>
          <a:solidFill>
            <a:srgbClr val="4F81BD">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b="1" dirty="0">
                <a:latin typeface="Arial" pitchFamily="34" charset="0"/>
              </a:rPr>
              <a:t>Typical operational data sources – SAP, Oracle, Maximo, etc.</a:t>
            </a:r>
          </a:p>
        </p:txBody>
      </p:sp>
      <p:sp>
        <p:nvSpPr>
          <p:cNvPr id="26" name="AutoShape 16"/>
          <p:cNvSpPr>
            <a:spLocks noChangeArrowheads="1"/>
          </p:cNvSpPr>
          <p:nvPr/>
        </p:nvSpPr>
        <p:spPr bwMode="auto">
          <a:xfrm>
            <a:off x="6844665" y="4083386"/>
            <a:ext cx="2266950" cy="1509712"/>
          </a:xfrm>
          <a:prstGeom prst="wedgeRectCallout">
            <a:avLst>
              <a:gd name="adj1" fmla="val -74537"/>
              <a:gd name="adj2" fmla="val 7519"/>
            </a:avLst>
          </a:prstGeom>
          <a:solidFill>
            <a:srgbClr val="4F81BD">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b="1" dirty="0">
                <a:latin typeface="Arial" pitchFamily="34" charset="0"/>
              </a:rPr>
              <a:t>Typical data acquisition  &amp; modelling layers (Siemens, Invensys, GE, etc.)</a:t>
            </a:r>
          </a:p>
        </p:txBody>
      </p:sp>
      <p:sp>
        <p:nvSpPr>
          <p:cNvPr id="27" name="AutoShape 17"/>
          <p:cNvSpPr>
            <a:spLocks noChangeArrowheads="1"/>
          </p:cNvSpPr>
          <p:nvPr/>
        </p:nvSpPr>
        <p:spPr bwMode="auto">
          <a:xfrm>
            <a:off x="297815" y="2095836"/>
            <a:ext cx="1987550" cy="1509712"/>
          </a:xfrm>
          <a:prstGeom prst="wedgeRectCallout">
            <a:avLst>
              <a:gd name="adj1" fmla="val 42810"/>
              <a:gd name="adj2" fmla="val 74713"/>
            </a:avLst>
          </a:prstGeom>
          <a:solidFill>
            <a:srgbClr val="4F81BD">
              <a:alpha val="50195"/>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b="1" dirty="0">
                <a:latin typeface="Arial" pitchFamily="34" charset="0"/>
              </a:rPr>
              <a:t>Typical data from existing systems and activities as PSPIs/KPIs</a:t>
            </a:r>
          </a:p>
        </p:txBody>
      </p:sp>
    </p:spTree>
    <p:extLst>
      <p:ext uri="{BB962C8B-B14F-4D97-AF65-F5344CB8AC3E}">
        <p14:creationId xmlns:p14="http://schemas.microsoft.com/office/powerpoint/2010/main" val="124721204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1" name="Slide Number Placeholder 2"/>
          <p:cNvSpPr>
            <a:spLocks noGrp="1"/>
          </p:cNvSpPr>
          <p:nvPr>
            <p:ph type="sldNum" sz="quarter" idx="11"/>
          </p:nvPr>
        </p:nvSpPr>
        <p:spPr>
          <a:xfrm>
            <a:off x="8450263" y="6623050"/>
            <a:ext cx="693737" cy="212725"/>
          </a:xfrm>
        </p:spPr>
        <p:txBody>
          <a:bodyPr/>
          <a:lstStyle/>
          <a:p>
            <a:pPr>
              <a:defRPr/>
            </a:pPr>
            <a:fld id="{CB596777-02E3-4EA4-86A5-B7E5174E1C81}" type="slidenum">
              <a:rPr lang="en-GB"/>
              <a:pPr>
                <a:defRPr/>
              </a:pPr>
              <a:t>37</a:t>
            </a:fld>
            <a:endParaRPr lang="en-GB" dirty="0"/>
          </a:p>
        </p:txBody>
      </p:sp>
      <p:grpSp>
        <p:nvGrpSpPr>
          <p:cNvPr id="12" name="Group 4"/>
          <p:cNvGrpSpPr>
            <a:grpSpLocks/>
          </p:cNvGrpSpPr>
          <p:nvPr/>
        </p:nvGrpSpPr>
        <p:grpSpPr bwMode="auto">
          <a:xfrm>
            <a:off x="752475" y="3392994"/>
            <a:ext cx="3327400" cy="2316163"/>
            <a:chOff x="474" y="2234"/>
            <a:chExt cx="2096" cy="1459"/>
          </a:xfrm>
        </p:grpSpPr>
        <p:pic>
          <p:nvPicPr>
            <p:cNvPr id="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 y="2283"/>
              <a:ext cx="1913" cy="1361"/>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6"/>
            <p:cNvGrpSpPr>
              <a:grpSpLocks/>
            </p:cNvGrpSpPr>
            <p:nvPr/>
          </p:nvGrpSpPr>
          <p:grpSpPr bwMode="auto">
            <a:xfrm>
              <a:off x="474" y="2234"/>
              <a:ext cx="2096" cy="1459"/>
              <a:chOff x="546" y="2298"/>
              <a:chExt cx="2096" cy="1459"/>
            </a:xfrm>
          </p:grpSpPr>
          <p:sp>
            <p:nvSpPr>
              <p:cNvPr id="15" name="Line 7"/>
              <p:cNvSpPr>
                <a:spLocks noChangeShapeType="1"/>
              </p:cNvSpPr>
              <p:nvPr/>
            </p:nvSpPr>
            <p:spPr bwMode="auto">
              <a:xfrm>
                <a:off x="546" y="2298"/>
                <a:ext cx="2096" cy="1459"/>
              </a:xfrm>
              <a:prstGeom prst="line">
                <a:avLst/>
              </a:prstGeom>
              <a:noFill/>
              <a:ln w="76200">
                <a:solidFill>
                  <a:srgbClr val="FF0000"/>
                </a:solidFill>
                <a:round/>
                <a:headEnd/>
                <a:tailEn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en-GB" dirty="0"/>
              </a:p>
            </p:txBody>
          </p:sp>
          <p:sp>
            <p:nvSpPr>
              <p:cNvPr id="16" name="Line 8"/>
              <p:cNvSpPr>
                <a:spLocks noChangeShapeType="1"/>
              </p:cNvSpPr>
              <p:nvPr/>
            </p:nvSpPr>
            <p:spPr bwMode="auto">
              <a:xfrm flipH="1">
                <a:off x="546" y="2298"/>
                <a:ext cx="2096" cy="1459"/>
              </a:xfrm>
              <a:prstGeom prst="line">
                <a:avLst/>
              </a:prstGeom>
              <a:noFill/>
              <a:ln w="76200">
                <a:solidFill>
                  <a:srgbClr val="FF0000"/>
                </a:solidFill>
                <a:round/>
                <a:headEnd/>
                <a:tailEnd/>
              </a:ln>
              <a:effectLst>
                <a:outerShdw dist="107763" dir="27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en-GB" dirty="0"/>
              </a:p>
            </p:txBody>
          </p:sp>
        </p:grpSp>
      </p:grpSp>
      <p:pic>
        <p:nvPicPr>
          <p:cNvPr id="17" name="Picture 9" descr="SK dash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181" y="1164145"/>
            <a:ext cx="4391025" cy="3294062"/>
          </a:xfrm>
          <a:prstGeom prst="rect">
            <a:avLst/>
          </a:prstGeom>
          <a:noFill/>
          <a:ln w="9525">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18" name="Text Box 10"/>
          <p:cNvSpPr txBox="1">
            <a:spLocks noChangeArrowheads="1"/>
          </p:cNvSpPr>
          <p:nvPr/>
        </p:nvSpPr>
        <p:spPr bwMode="auto">
          <a:xfrm>
            <a:off x="511175" y="1815019"/>
            <a:ext cx="2784475" cy="1169988"/>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dirty="0">
                <a:latin typeface="Arial" pitchFamily="34" charset="0"/>
              </a:rPr>
              <a:t>PSM KPIs integrated with</a:t>
            </a:r>
          </a:p>
          <a:p>
            <a:pPr eaLnBrk="1" hangingPunct="1">
              <a:spcBef>
                <a:spcPct val="0"/>
              </a:spcBef>
              <a:buFontTx/>
              <a:buNone/>
            </a:pPr>
            <a:r>
              <a:rPr lang="en-GB" altLang="en-US" sz="1800" dirty="0" smtClean="0">
                <a:latin typeface="Arial" pitchFamily="34" charset="0"/>
              </a:rPr>
              <a:t>industrial safety KPIs </a:t>
            </a:r>
            <a:r>
              <a:rPr lang="en-GB" altLang="en-US" sz="1800" dirty="0">
                <a:latin typeface="Arial" pitchFamily="34" charset="0"/>
              </a:rPr>
              <a:t>in </a:t>
            </a:r>
          </a:p>
          <a:p>
            <a:pPr eaLnBrk="1" hangingPunct="1">
              <a:spcBef>
                <a:spcPct val="0"/>
              </a:spcBef>
              <a:buFontTx/>
              <a:buNone/>
            </a:pPr>
            <a:r>
              <a:rPr lang="en-GB" altLang="en-US" sz="1800" dirty="0" smtClean="0">
                <a:latin typeface="Arial" pitchFamily="34" charset="0"/>
              </a:rPr>
              <a:t>company KPI </a:t>
            </a:r>
            <a:r>
              <a:rPr lang="en-GB" altLang="en-US" sz="1800" dirty="0">
                <a:latin typeface="Arial" pitchFamily="34" charset="0"/>
              </a:rPr>
              <a:t>dashboard</a:t>
            </a:r>
          </a:p>
          <a:p>
            <a:pPr eaLnBrk="1" hangingPunct="1">
              <a:spcBef>
                <a:spcPct val="0"/>
              </a:spcBef>
              <a:buFontTx/>
              <a:buNone/>
            </a:pPr>
            <a:r>
              <a:rPr lang="en-GB" altLang="en-US" sz="1600" dirty="0">
                <a:latin typeface="Arial" pitchFamily="34" charset="0"/>
              </a:rPr>
              <a:t>e.g. Siemens, Invensys, etc.</a:t>
            </a:r>
          </a:p>
        </p:txBody>
      </p:sp>
      <p:sp>
        <p:nvSpPr>
          <p:cNvPr id="19" name="Line 11"/>
          <p:cNvSpPr>
            <a:spLocks noChangeShapeType="1"/>
          </p:cNvSpPr>
          <p:nvPr/>
        </p:nvSpPr>
        <p:spPr bwMode="auto">
          <a:xfrm flipV="1">
            <a:off x="3306763" y="2142044"/>
            <a:ext cx="914400" cy="155575"/>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pic>
        <p:nvPicPr>
          <p:cNvPr id="20" name="Picture 12" descr="EIPSS Sco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3988" y="4314463"/>
            <a:ext cx="3429000" cy="1773237"/>
          </a:xfrm>
          <a:prstGeom prst="rect">
            <a:avLst/>
          </a:prstGeom>
          <a:noFill/>
          <a:ln w="9525">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21" name="Text Box 13"/>
          <p:cNvSpPr txBox="1">
            <a:spLocks noChangeArrowheads="1"/>
          </p:cNvSpPr>
          <p:nvPr/>
        </p:nvSpPr>
        <p:spPr bwMode="auto">
          <a:xfrm>
            <a:off x="6756400" y="4767769"/>
            <a:ext cx="1603375" cy="1200150"/>
          </a:xfrm>
          <a:prstGeom prst="rect">
            <a:avLst/>
          </a:prstGeom>
          <a:solidFill>
            <a:schemeClr val="bg1"/>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dirty="0">
                <a:latin typeface="Arial" pitchFamily="34" charset="0"/>
              </a:rPr>
              <a:t>EIPSS scores</a:t>
            </a:r>
          </a:p>
          <a:p>
            <a:pPr eaLnBrk="1" hangingPunct="1">
              <a:spcBef>
                <a:spcPct val="0"/>
              </a:spcBef>
              <a:buFontTx/>
              <a:buNone/>
            </a:pPr>
            <a:r>
              <a:rPr lang="en-GB" altLang="en-US" sz="1800" dirty="0" smtClean="0">
                <a:latin typeface="Arial" pitchFamily="34" charset="0"/>
              </a:rPr>
              <a:t>provide</a:t>
            </a:r>
          </a:p>
          <a:p>
            <a:pPr eaLnBrk="1" hangingPunct="1">
              <a:spcBef>
                <a:spcPct val="0"/>
              </a:spcBef>
              <a:buFontTx/>
              <a:buNone/>
            </a:pPr>
            <a:r>
              <a:rPr lang="en-GB" altLang="en-US" sz="1800" dirty="0" smtClean="0">
                <a:latin typeface="Arial" pitchFamily="34" charset="0"/>
              </a:rPr>
              <a:t>strategic &amp;</a:t>
            </a:r>
          </a:p>
          <a:p>
            <a:pPr eaLnBrk="1" hangingPunct="1">
              <a:spcBef>
                <a:spcPct val="0"/>
              </a:spcBef>
              <a:buFontTx/>
              <a:buNone/>
            </a:pPr>
            <a:r>
              <a:rPr lang="en-GB" altLang="en-US" sz="1800" dirty="0" smtClean="0">
                <a:latin typeface="Arial" pitchFamily="34" charset="0"/>
              </a:rPr>
              <a:t>tactical </a:t>
            </a:r>
            <a:r>
              <a:rPr lang="en-GB" altLang="en-US" sz="1800" dirty="0">
                <a:latin typeface="Arial" pitchFamily="34" charset="0"/>
              </a:rPr>
              <a:t>KPIs</a:t>
            </a:r>
          </a:p>
        </p:txBody>
      </p:sp>
      <p:sp>
        <p:nvSpPr>
          <p:cNvPr id="22" name="Line 14"/>
          <p:cNvSpPr>
            <a:spLocks noChangeShapeType="1"/>
          </p:cNvSpPr>
          <p:nvPr/>
        </p:nvSpPr>
        <p:spPr bwMode="auto">
          <a:xfrm flipV="1">
            <a:off x="6127750" y="4904294"/>
            <a:ext cx="623888" cy="25400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23" name="Rectangle 15"/>
          <p:cNvSpPr>
            <a:spLocks/>
          </p:cNvSpPr>
          <p:nvPr/>
        </p:nvSpPr>
        <p:spPr bwMode="auto">
          <a:xfrm>
            <a:off x="5149418" y="347730"/>
            <a:ext cx="3630756" cy="52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GB" altLang="en-US" sz="1800" b="1" dirty="0">
                <a:solidFill>
                  <a:schemeClr val="tx2"/>
                </a:solidFill>
              </a:rPr>
              <a:t>STEP 4: PSPIs/KPIs &amp; AGGREGATION</a:t>
            </a:r>
            <a:br>
              <a:rPr lang="en-GB" altLang="en-US" sz="1800" b="1" dirty="0">
                <a:solidFill>
                  <a:schemeClr val="tx2"/>
                </a:solidFill>
              </a:rPr>
            </a:br>
            <a:r>
              <a:rPr lang="en-GB" altLang="en-US" sz="1600" b="1" dirty="0">
                <a:solidFill>
                  <a:schemeClr val="tx2"/>
                </a:solidFill>
              </a:rPr>
              <a:t>PERFORMANCE MEASURES - TIER 3 &amp; 4</a:t>
            </a:r>
          </a:p>
        </p:txBody>
      </p:sp>
    </p:spTree>
    <p:extLst>
      <p:ext uri="{BB962C8B-B14F-4D97-AF65-F5344CB8AC3E}">
        <p14:creationId xmlns:p14="http://schemas.microsoft.com/office/powerpoint/2010/main" val="124721204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8290" y="172122"/>
            <a:ext cx="2255969" cy="666751"/>
          </a:xfrm>
          <a:prstGeom prst="rect">
            <a:avLst/>
          </a:prstGeom>
        </p:spPr>
      </p:pic>
      <p:pic>
        <p:nvPicPr>
          <p:cNvPr id="5" name="Picture 4"/>
          <p:cNvPicPr>
            <a:picLocks noChangeAspect="1"/>
          </p:cNvPicPr>
          <p:nvPr/>
        </p:nvPicPr>
        <p:blipFill>
          <a:blip r:embed="rId3"/>
          <a:stretch>
            <a:fillRect/>
          </a:stretch>
        </p:blipFill>
        <p:spPr>
          <a:xfrm>
            <a:off x="367049" y="1004781"/>
            <a:ext cx="8442103" cy="92453"/>
          </a:xfrm>
          <a:prstGeom prst="rect">
            <a:avLst/>
          </a:prstGeom>
        </p:spPr>
      </p:pic>
      <p:pic>
        <p:nvPicPr>
          <p:cNvPr id="6" name="Picture 5"/>
          <p:cNvPicPr>
            <a:picLocks noChangeAspect="1"/>
          </p:cNvPicPr>
          <p:nvPr/>
        </p:nvPicPr>
        <p:blipFill>
          <a:blip r:embed="rId3"/>
          <a:stretch>
            <a:fillRect/>
          </a:stretch>
        </p:blipFill>
        <p:spPr>
          <a:xfrm>
            <a:off x="367049" y="6192821"/>
            <a:ext cx="8442103" cy="92453"/>
          </a:xfrm>
          <a:prstGeom prst="rect">
            <a:avLst/>
          </a:prstGeom>
        </p:spPr>
      </p:pic>
      <p:sp>
        <p:nvSpPr>
          <p:cNvPr id="7" name="Rectangle 6"/>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8" name="Rectangle 7"/>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9" name="TextBox 8"/>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0" name="Content Placeholder 2"/>
          <p:cNvSpPr>
            <a:spLocks noGrp="1"/>
          </p:cNvSpPr>
          <p:nvPr>
            <p:ph idx="4294967295"/>
          </p:nvPr>
        </p:nvSpPr>
        <p:spPr>
          <a:xfrm>
            <a:off x="163773" y="1377934"/>
            <a:ext cx="8718041" cy="4814887"/>
          </a:xfrm>
        </p:spPr>
        <p:txBody>
          <a:bodyPr lIns="108064" tIns="54032" rIns="108064" bIns="54032">
            <a:normAutofit/>
          </a:bodyPr>
          <a:lstStyle/>
          <a:p>
            <a:pPr marL="382588" indent="-238125" eaLnBrk="1" hangingPunct="1">
              <a:lnSpc>
                <a:spcPts val="3550"/>
              </a:lnSpc>
              <a:buFont typeface="Arial" pitchFamily="34" charset="0"/>
              <a:buNone/>
            </a:pPr>
            <a:r>
              <a:rPr lang="en-GB" altLang="en-US" sz="2900" b="1" dirty="0" smtClean="0"/>
              <a:t>5 Good practice steps to effective PSM</a:t>
            </a:r>
          </a:p>
          <a:p>
            <a:pPr marL="1073150" lvl="1" indent="-457200" eaLnBrk="1" hangingPunct="1">
              <a:lnSpc>
                <a:spcPts val="5000"/>
              </a:lnSpc>
              <a:buFont typeface="+mj-lt"/>
              <a:buAutoNum type="arabicPeriod"/>
            </a:pPr>
            <a:r>
              <a:rPr lang="en-GB" altLang="en-US" sz="2400" dirty="0" smtClean="0">
                <a:solidFill>
                  <a:schemeClr val="bg1">
                    <a:lumMod val="50000"/>
                  </a:schemeClr>
                </a:solidFill>
              </a:rPr>
              <a:t>EI </a:t>
            </a:r>
            <a:r>
              <a:rPr lang="en-GB" altLang="en-US" sz="2400" i="1" dirty="0" smtClean="0">
                <a:solidFill>
                  <a:schemeClr val="bg1">
                    <a:lumMod val="50000"/>
                  </a:schemeClr>
                </a:solidFill>
              </a:rPr>
              <a:t>PSM framework</a:t>
            </a:r>
            <a:r>
              <a:rPr lang="en-GB" altLang="en-US" sz="2400" dirty="0" smtClean="0">
                <a:solidFill>
                  <a:schemeClr val="bg1">
                    <a:lumMod val="50000"/>
                  </a:schemeClr>
                </a:solidFill>
              </a:rPr>
              <a:t> (PSMF)</a:t>
            </a:r>
          </a:p>
          <a:p>
            <a:pPr marL="1073150" lvl="1" indent="-457200" eaLnBrk="1" hangingPunct="1">
              <a:lnSpc>
                <a:spcPts val="5000"/>
              </a:lnSpc>
              <a:buFont typeface="+mj-lt"/>
              <a:buAutoNum type="arabicPeriod"/>
            </a:pPr>
            <a:r>
              <a:rPr lang="en-GB" altLang="en-US" sz="2400" dirty="0" smtClean="0">
                <a:solidFill>
                  <a:schemeClr val="bg1">
                    <a:lumMod val="50000"/>
                  </a:schemeClr>
                </a:solidFill>
              </a:rPr>
              <a:t>EI Process Safety Survey (EIPSS)</a:t>
            </a:r>
            <a:endParaRPr lang="en-GB" altLang="en-US" sz="2000" dirty="0" smtClean="0">
              <a:solidFill>
                <a:schemeClr val="bg1">
                  <a:lumMod val="50000"/>
                </a:schemeClr>
              </a:solidFill>
            </a:endParaRPr>
          </a:p>
          <a:p>
            <a:pPr marL="1073150" lvl="1" indent="-457200" eaLnBrk="1" hangingPunct="1">
              <a:lnSpc>
                <a:spcPts val="5000"/>
              </a:lnSpc>
              <a:buFont typeface="+mj-lt"/>
              <a:buAutoNum type="arabicPeriod"/>
            </a:pPr>
            <a:r>
              <a:rPr lang="en-GB" altLang="en-US" sz="2400" dirty="0" smtClean="0">
                <a:solidFill>
                  <a:schemeClr val="bg1">
                    <a:lumMod val="50000"/>
                  </a:schemeClr>
                </a:solidFill>
              </a:rPr>
              <a:t>EI </a:t>
            </a:r>
            <a:r>
              <a:rPr lang="en-GB" altLang="en-US" sz="2400" i="1" dirty="0" smtClean="0">
                <a:solidFill>
                  <a:schemeClr val="bg1">
                    <a:lumMod val="50000"/>
                  </a:schemeClr>
                </a:solidFill>
              </a:rPr>
              <a:t>PSM guidelines</a:t>
            </a:r>
            <a:r>
              <a:rPr lang="en-GB" altLang="en-US" sz="2400" dirty="0" smtClean="0">
                <a:solidFill>
                  <a:schemeClr val="bg1">
                    <a:lumMod val="50000"/>
                  </a:schemeClr>
                </a:solidFill>
              </a:rPr>
              <a:t> (PSMG)</a:t>
            </a:r>
          </a:p>
          <a:p>
            <a:pPr marL="1073150" lvl="1" indent="-457200" eaLnBrk="1" hangingPunct="1">
              <a:lnSpc>
                <a:spcPts val="5000"/>
              </a:lnSpc>
              <a:buFont typeface="+mj-lt"/>
              <a:buAutoNum type="arabicPeriod"/>
            </a:pPr>
            <a:r>
              <a:rPr lang="en-GB" altLang="en-US" sz="2400" dirty="0" smtClean="0">
                <a:solidFill>
                  <a:schemeClr val="bg1">
                    <a:lumMod val="50000"/>
                  </a:schemeClr>
                </a:solidFill>
              </a:rPr>
              <a:t>EI Performance measures</a:t>
            </a:r>
            <a:endParaRPr lang="en-US" altLang="en-US" b="1" dirty="0" smtClean="0">
              <a:solidFill>
                <a:schemeClr val="bg1">
                  <a:lumMod val="50000"/>
                </a:schemeClr>
              </a:solidFill>
            </a:endParaRPr>
          </a:p>
          <a:p>
            <a:pPr marL="1073150" lvl="1" indent="-457200" eaLnBrk="1" hangingPunct="1">
              <a:lnSpc>
                <a:spcPts val="5000"/>
              </a:lnSpc>
              <a:buFont typeface="+mj-lt"/>
              <a:buAutoNum type="arabicPeriod"/>
            </a:pPr>
            <a:r>
              <a:rPr lang="en-US" altLang="en-US" sz="2400" dirty="0" smtClean="0"/>
              <a:t>EI/EIPSS Competency profiles programme</a:t>
            </a:r>
            <a:endParaRPr lang="en-GB" altLang="en-US" sz="2400" dirty="0" smtClean="0"/>
          </a:p>
        </p:txBody>
      </p:sp>
      <p:grpSp>
        <p:nvGrpSpPr>
          <p:cNvPr id="11" name="Group 7"/>
          <p:cNvGrpSpPr>
            <a:grpSpLocks noChangeAspect="1"/>
          </p:cNvGrpSpPr>
          <p:nvPr/>
        </p:nvGrpSpPr>
        <p:grpSpPr bwMode="auto">
          <a:xfrm>
            <a:off x="5803900" y="3348854"/>
            <a:ext cx="1136650" cy="993775"/>
            <a:chOff x="7061180" y="2785492"/>
            <a:chExt cx="1615276" cy="1171043"/>
          </a:xfrm>
        </p:grpSpPr>
        <p:pic>
          <p:nvPicPr>
            <p:cNvPr id="12" name="Picture 2"/>
            <p:cNvPicPr>
              <a:picLocks noChangeAspect="1" noChangeArrowheads="1"/>
            </p:cNvPicPr>
            <p:nvPr/>
          </p:nvPicPr>
          <p:blipFill rotWithShape="1">
            <a:blip r:embed="rId4"/>
            <a:srcRect l="18818" t="11122" r="26404" b="50674"/>
            <a:stretch/>
          </p:blipFill>
          <p:spPr bwMode="auto">
            <a:xfrm>
              <a:off x="7061180" y="3419652"/>
              <a:ext cx="933972" cy="536883"/>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pic>
          <p:nvPicPr>
            <p:cNvPr id="13" name="Picture 3"/>
            <p:cNvPicPr>
              <a:picLocks noChangeAspect="1" noChangeArrowheads="1"/>
            </p:cNvPicPr>
            <p:nvPr/>
          </p:nvPicPr>
          <p:blipFill rotWithShape="1">
            <a:blip r:embed="rId5"/>
            <a:srcRect l="18960" t="50000" r="25982" b="11122"/>
            <a:stretch/>
          </p:blipFill>
          <p:spPr bwMode="auto">
            <a:xfrm>
              <a:off x="7746996" y="3212006"/>
              <a:ext cx="929460" cy="540626"/>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pic>
          <p:nvPicPr>
            <p:cNvPr id="14" name="Picture 2"/>
            <p:cNvPicPr>
              <a:picLocks noChangeAspect="1" noChangeArrowheads="1"/>
            </p:cNvPicPr>
            <p:nvPr/>
          </p:nvPicPr>
          <p:blipFill>
            <a:blip r:embed="rId6"/>
            <a:srcRect/>
            <a:stretch>
              <a:fillRect/>
            </a:stretch>
          </p:blipFill>
          <p:spPr bwMode="auto">
            <a:xfrm>
              <a:off x="7318361" y="2785492"/>
              <a:ext cx="924949" cy="536885"/>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grpSp>
      <p:grpSp>
        <p:nvGrpSpPr>
          <p:cNvPr id="15" name="Group 3"/>
          <p:cNvGrpSpPr>
            <a:grpSpLocks noChangeAspect="1"/>
          </p:cNvGrpSpPr>
          <p:nvPr/>
        </p:nvGrpSpPr>
        <p:grpSpPr bwMode="auto">
          <a:xfrm>
            <a:off x="7541821" y="2570162"/>
            <a:ext cx="920750" cy="898525"/>
            <a:chOff x="7668873" y="1582208"/>
            <a:chExt cx="1367623" cy="1275292"/>
          </a:xfrm>
        </p:grpSpPr>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8873" y="1582208"/>
              <a:ext cx="776969" cy="108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3168" y="1778233"/>
              <a:ext cx="733328" cy="107926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8"/>
          <p:cNvGrpSpPr>
            <a:grpSpLocks noChangeAspect="1"/>
          </p:cNvGrpSpPr>
          <p:nvPr/>
        </p:nvGrpSpPr>
        <p:grpSpPr bwMode="auto">
          <a:xfrm>
            <a:off x="4526478" y="3733267"/>
            <a:ext cx="1000125" cy="1057275"/>
            <a:chOff x="5293959" y="3505572"/>
            <a:chExt cx="1582297" cy="1532205"/>
          </a:xfrm>
        </p:grpSpPr>
        <p:pic>
          <p:nvPicPr>
            <p:cNvPr id="1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3959" y="3505572"/>
              <a:ext cx="783614" cy="1078986"/>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pic>
          <p:nvPicPr>
            <p:cNvPr id="2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58603" y="3728732"/>
              <a:ext cx="783614" cy="110199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5108" y="3935786"/>
              <a:ext cx="791148" cy="110199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3525" y="5172377"/>
            <a:ext cx="1093787"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26"/>
          <p:cNvGrpSpPr>
            <a:grpSpLocks/>
          </p:cNvGrpSpPr>
          <p:nvPr/>
        </p:nvGrpSpPr>
        <p:grpSpPr bwMode="auto">
          <a:xfrm>
            <a:off x="7110032" y="4088115"/>
            <a:ext cx="1909763" cy="1084262"/>
            <a:chOff x="4204" y="3177"/>
            <a:chExt cx="1203" cy="683"/>
          </a:xfrm>
        </p:grpSpPr>
        <p:pic>
          <p:nvPicPr>
            <p:cNvPr id="24" name="Picture 2"/>
            <p:cNvPicPr>
              <a:picLocks noChangeAspect="1" noChangeArrowheads="1"/>
            </p:cNvPicPr>
            <p:nvPr/>
          </p:nvPicPr>
          <p:blipFill>
            <a:blip r:embed="rId13"/>
            <a:srcRect/>
            <a:stretch>
              <a:fillRect/>
            </a:stretch>
          </p:blipFill>
          <p:spPr bwMode="auto">
            <a:xfrm>
              <a:off x="4204" y="3177"/>
              <a:ext cx="941" cy="47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pic>
        <p:pic>
          <p:nvPicPr>
            <p:cNvPr id="25" name="Picture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79" y="3385"/>
              <a:ext cx="628" cy="475"/>
            </a:xfrm>
            <a:prstGeom prst="rect">
              <a:avLst/>
            </a:prstGeom>
            <a:noFill/>
            <a:ln>
              <a:noFill/>
            </a:ln>
            <a:effectLst>
              <a:outerShdw dist="8980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 name="Rectangle 2"/>
          <p:cNvSpPr>
            <a:spLocks noChangeArrowheads="1"/>
          </p:cNvSpPr>
          <p:nvPr/>
        </p:nvSpPr>
        <p:spPr bwMode="auto">
          <a:xfrm>
            <a:off x="6461125" y="505497"/>
            <a:ext cx="2420689"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b="1" dirty="0" smtClean="0">
                <a:solidFill>
                  <a:schemeClr val="tx2"/>
                </a:solidFill>
              </a:rPr>
              <a:t>PRESENTATION </a:t>
            </a:r>
            <a:r>
              <a:rPr lang="en-GB" altLang="en-US" sz="1800" b="1" dirty="0">
                <a:solidFill>
                  <a:schemeClr val="tx2"/>
                </a:solidFill>
              </a:rPr>
              <a:t>TOPICS</a:t>
            </a:r>
          </a:p>
        </p:txBody>
      </p:sp>
      <p:sp>
        <p:nvSpPr>
          <p:cNvPr id="27"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38</a:t>
            </a:fld>
            <a:endParaRPr lang="en-GB" dirty="0"/>
          </a:p>
        </p:txBody>
      </p:sp>
    </p:spTree>
    <p:extLst>
      <p:ext uri="{BB962C8B-B14F-4D97-AF65-F5344CB8AC3E}">
        <p14:creationId xmlns:p14="http://schemas.microsoft.com/office/powerpoint/2010/main" val="94287768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1" name="Slide Number Placeholder 4"/>
          <p:cNvSpPr>
            <a:spLocks noGrp="1"/>
          </p:cNvSpPr>
          <p:nvPr>
            <p:ph type="sldNum" sz="quarter" idx="11"/>
          </p:nvPr>
        </p:nvSpPr>
        <p:spPr>
          <a:xfrm>
            <a:off x="8450263" y="6623050"/>
            <a:ext cx="693737" cy="212725"/>
          </a:xfrm>
        </p:spPr>
        <p:txBody>
          <a:bodyPr/>
          <a:lstStyle/>
          <a:p>
            <a:pPr>
              <a:defRPr/>
            </a:pPr>
            <a:fld id="{D0499D0E-8D45-46F9-97D0-220C5CD15CE0}" type="slidenum">
              <a:rPr lang="en-GB"/>
              <a:pPr>
                <a:defRPr/>
              </a:pPr>
              <a:t>39</a:t>
            </a:fld>
            <a:endParaRPr lang="en-GB" dirty="0"/>
          </a:p>
        </p:txBody>
      </p:sp>
      <p:sp>
        <p:nvSpPr>
          <p:cNvPr id="12" name="Rectangle 2"/>
          <p:cNvSpPr txBox="1">
            <a:spLocks/>
          </p:cNvSpPr>
          <p:nvPr/>
        </p:nvSpPr>
        <p:spPr>
          <a:xfrm>
            <a:off x="3940274" y="490563"/>
            <a:ext cx="4868878" cy="415925"/>
          </a:xfrm>
          <a:prstGeom prst="rect">
            <a:avLst/>
          </a:prstGeom>
        </p:spPr>
        <p:txBody>
          <a:bodyPr vert="horz" lIns="107287" tIns="53643" rIns="107287" bIns="53643" rtlCol="0" anchor="b">
            <a:normAutofit fontScale="25000" lnSpcReduction="20000"/>
          </a:bodyPr>
          <a:lstStyle>
            <a:lvl1pPr algn="ctr" defTabSz="1072866" rtl="0" eaLnBrk="1" latinLnBrk="0" hangingPunct="1">
              <a:lnSpc>
                <a:spcPct val="90000"/>
              </a:lnSpc>
              <a:spcBef>
                <a:spcPct val="0"/>
              </a:spcBef>
              <a:buNone/>
              <a:defRPr sz="7000" kern="1200">
                <a:solidFill>
                  <a:schemeClr val="tx1"/>
                </a:solidFill>
                <a:latin typeface="+mj-lt"/>
                <a:ea typeface="+mj-ea"/>
                <a:cs typeface="+mj-cs"/>
              </a:defRPr>
            </a:lvl1pPr>
          </a:lstStyle>
          <a:p>
            <a:pPr algn="r"/>
            <a:r>
              <a:rPr lang="en-GB" altLang="en-US" b="1" dirty="0">
                <a:solidFill>
                  <a:schemeClr val="tx2"/>
                </a:solidFill>
                <a:latin typeface="+mn-lt"/>
              </a:rPr>
              <a:t>STEP 5: </a:t>
            </a:r>
            <a:r>
              <a:rPr lang="en-GB" altLang="en-US" b="1" dirty="0" smtClean="0">
                <a:solidFill>
                  <a:schemeClr val="tx2"/>
                </a:solidFill>
                <a:latin typeface="+mn-lt"/>
              </a:rPr>
              <a:t>COMPETENCE PROFILES PROGRAMME</a:t>
            </a:r>
            <a:endParaRPr lang="en-GB" altLang="en-US" b="1" dirty="0">
              <a:solidFill>
                <a:schemeClr val="tx2"/>
              </a:solidFill>
              <a:latin typeface="+mn-lt"/>
            </a:endParaRPr>
          </a:p>
        </p:txBody>
      </p:sp>
      <p:pic>
        <p:nvPicPr>
          <p:cNvPr id="1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575" y="1235701"/>
            <a:ext cx="219075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1"/>
          <p:cNvSpPr txBox="1">
            <a:spLocks noChangeArrowheads="1"/>
          </p:cNvSpPr>
          <p:nvPr/>
        </p:nvSpPr>
        <p:spPr bwMode="auto">
          <a:xfrm>
            <a:off x="268290" y="3045451"/>
            <a:ext cx="5108928"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marL="285750" indent="-285750" eaLnBrk="1" hangingPunct="1">
              <a:lnSpc>
                <a:spcPct val="125000"/>
              </a:lnSpc>
              <a:spcBef>
                <a:spcPct val="0"/>
              </a:spcBef>
            </a:pPr>
            <a:r>
              <a:rPr lang="en-GB" altLang="en-US" sz="2000" dirty="0" smtClean="0">
                <a:latin typeface="+mn-lt"/>
              </a:rPr>
              <a:t>Defining competence requirements for various professional job roles to support Element 3.</a:t>
            </a:r>
          </a:p>
          <a:p>
            <a:pPr marL="285750" indent="-285750" eaLnBrk="1" hangingPunct="1">
              <a:lnSpc>
                <a:spcPct val="125000"/>
              </a:lnSpc>
              <a:spcBef>
                <a:spcPct val="0"/>
              </a:spcBef>
            </a:pPr>
            <a:r>
              <a:rPr lang="en-GB" altLang="en-US" sz="2000" dirty="0" smtClean="0">
                <a:latin typeface="+mn-lt"/>
              </a:rPr>
              <a:t>Initially for an upstream organisation E&amp;P company and power generation operations.</a:t>
            </a:r>
          </a:p>
          <a:p>
            <a:pPr marL="285750" indent="-285750" eaLnBrk="1" hangingPunct="1">
              <a:lnSpc>
                <a:spcPct val="125000"/>
              </a:lnSpc>
              <a:spcBef>
                <a:spcPct val="0"/>
              </a:spcBef>
            </a:pPr>
            <a:r>
              <a:rPr lang="en-GB" altLang="en-US" sz="2000" dirty="0" smtClean="0">
                <a:latin typeface="+mn-lt"/>
              </a:rPr>
              <a:t>Provides </a:t>
            </a:r>
            <a:r>
              <a:rPr lang="en-GB" altLang="en-US" sz="2000" dirty="0">
                <a:latin typeface="+mn-lt"/>
              </a:rPr>
              <a:t>basis for competency in </a:t>
            </a:r>
            <a:r>
              <a:rPr lang="en-GB" altLang="en-US" sz="2000" dirty="0" smtClean="0">
                <a:latin typeface="+mn-lt"/>
              </a:rPr>
              <a:t>PSM.</a:t>
            </a:r>
            <a:endParaRPr lang="en-GB" altLang="en-US" sz="2000" dirty="0">
              <a:latin typeface="+mn-lt"/>
            </a:endParaRPr>
          </a:p>
          <a:p>
            <a:pPr marL="285750" indent="-285750" eaLnBrk="1" hangingPunct="1">
              <a:lnSpc>
                <a:spcPct val="125000"/>
              </a:lnSpc>
              <a:spcBef>
                <a:spcPct val="0"/>
              </a:spcBef>
            </a:pPr>
            <a:r>
              <a:rPr lang="en-GB" altLang="en-US" sz="2000" dirty="0" smtClean="0">
                <a:latin typeface="+mn-lt"/>
              </a:rPr>
              <a:t>Aids </a:t>
            </a:r>
            <a:r>
              <a:rPr lang="en-GB" altLang="en-US" sz="2000" dirty="0">
                <a:latin typeface="+mn-lt"/>
              </a:rPr>
              <a:t>effective succession </a:t>
            </a:r>
            <a:r>
              <a:rPr lang="en-GB" altLang="en-US" sz="2000" dirty="0" smtClean="0">
                <a:latin typeface="+mn-lt"/>
              </a:rPr>
              <a:t>planning.</a:t>
            </a:r>
          </a:p>
          <a:p>
            <a:pPr marL="285750" indent="-285750" eaLnBrk="1" hangingPunct="1">
              <a:lnSpc>
                <a:spcPct val="125000"/>
              </a:lnSpc>
              <a:spcBef>
                <a:spcPct val="0"/>
              </a:spcBef>
            </a:pPr>
            <a:r>
              <a:rPr lang="en-GB" altLang="en-US" sz="2000" dirty="0" smtClean="0">
                <a:latin typeface="+mn-lt"/>
              </a:rPr>
              <a:t>EI to publish deliverable mid 2014. </a:t>
            </a:r>
            <a:endParaRPr lang="en-GB" altLang="en-US" sz="2000" dirty="0">
              <a:latin typeface="+mn-lt"/>
            </a:endParaRPr>
          </a:p>
        </p:txBody>
      </p:sp>
      <p:pic>
        <p:nvPicPr>
          <p:cNvPr id="1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35226" t="11467" r="32518" b="6250"/>
          <a:stretch/>
        </p:blipFill>
        <p:spPr bwMode="auto">
          <a:xfrm>
            <a:off x="5274425" y="1124531"/>
            <a:ext cx="3539467" cy="5076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72120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8290" y="172122"/>
            <a:ext cx="2255969" cy="666751"/>
          </a:xfrm>
          <a:prstGeom prst="rect">
            <a:avLst/>
          </a:prstGeom>
        </p:spPr>
      </p:pic>
      <p:pic>
        <p:nvPicPr>
          <p:cNvPr id="5" name="Picture 4"/>
          <p:cNvPicPr>
            <a:picLocks noChangeAspect="1"/>
          </p:cNvPicPr>
          <p:nvPr/>
        </p:nvPicPr>
        <p:blipFill>
          <a:blip r:embed="rId3"/>
          <a:stretch>
            <a:fillRect/>
          </a:stretch>
        </p:blipFill>
        <p:spPr>
          <a:xfrm>
            <a:off x="367049" y="1004781"/>
            <a:ext cx="8442103" cy="92453"/>
          </a:xfrm>
          <a:prstGeom prst="rect">
            <a:avLst/>
          </a:prstGeom>
        </p:spPr>
      </p:pic>
      <p:pic>
        <p:nvPicPr>
          <p:cNvPr id="6" name="Picture 5"/>
          <p:cNvPicPr>
            <a:picLocks noChangeAspect="1"/>
          </p:cNvPicPr>
          <p:nvPr/>
        </p:nvPicPr>
        <p:blipFill>
          <a:blip r:embed="rId3"/>
          <a:stretch>
            <a:fillRect/>
          </a:stretch>
        </p:blipFill>
        <p:spPr>
          <a:xfrm>
            <a:off x="367049" y="6192821"/>
            <a:ext cx="8442103" cy="92453"/>
          </a:xfrm>
          <a:prstGeom prst="rect">
            <a:avLst/>
          </a:prstGeom>
        </p:spPr>
      </p:pic>
      <p:sp>
        <p:nvSpPr>
          <p:cNvPr id="7" name="Rectangle 6"/>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8" name="Rectangle 7"/>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9" name="TextBox 8"/>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0" name="Content Placeholder 2"/>
          <p:cNvSpPr>
            <a:spLocks noGrp="1"/>
          </p:cNvSpPr>
          <p:nvPr>
            <p:ph idx="4294967295"/>
          </p:nvPr>
        </p:nvSpPr>
        <p:spPr>
          <a:xfrm>
            <a:off x="163773" y="1377934"/>
            <a:ext cx="8718041" cy="4814887"/>
          </a:xfrm>
        </p:spPr>
        <p:txBody>
          <a:bodyPr lIns="108064" tIns="54032" rIns="108064" bIns="54032">
            <a:normAutofit/>
          </a:bodyPr>
          <a:lstStyle/>
          <a:p>
            <a:pPr marL="382588" indent="-238125" eaLnBrk="1" hangingPunct="1">
              <a:lnSpc>
                <a:spcPts val="3550"/>
              </a:lnSpc>
              <a:buFont typeface="Arial" pitchFamily="34" charset="0"/>
              <a:buNone/>
            </a:pPr>
            <a:r>
              <a:rPr lang="en-GB" altLang="en-US" sz="2900" b="1" dirty="0" smtClean="0"/>
              <a:t>5 Good practice steps to effective PSM</a:t>
            </a:r>
          </a:p>
          <a:p>
            <a:pPr marL="1073150" lvl="1" indent="-457200" eaLnBrk="1" hangingPunct="1">
              <a:lnSpc>
                <a:spcPts val="5000"/>
              </a:lnSpc>
              <a:buFont typeface="+mj-lt"/>
              <a:buAutoNum type="arabicPeriod"/>
            </a:pPr>
            <a:r>
              <a:rPr lang="en-GB" altLang="en-US" sz="2400" dirty="0" smtClean="0"/>
              <a:t>EI </a:t>
            </a:r>
            <a:r>
              <a:rPr lang="en-GB" altLang="en-US" sz="2400" i="1" dirty="0" smtClean="0"/>
              <a:t>PSM framework</a:t>
            </a:r>
            <a:r>
              <a:rPr lang="en-GB" altLang="en-US" sz="2400" dirty="0" smtClean="0"/>
              <a:t> (PSMF)</a:t>
            </a:r>
          </a:p>
          <a:p>
            <a:pPr marL="1073150" lvl="1" indent="-457200" eaLnBrk="1" hangingPunct="1">
              <a:lnSpc>
                <a:spcPts val="5000"/>
              </a:lnSpc>
              <a:buFont typeface="+mj-lt"/>
              <a:buAutoNum type="arabicPeriod"/>
            </a:pPr>
            <a:r>
              <a:rPr lang="en-GB" altLang="en-US" sz="2400" dirty="0" smtClean="0">
                <a:solidFill>
                  <a:schemeClr val="bg1">
                    <a:lumMod val="50000"/>
                  </a:schemeClr>
                </a:solidFill>
              </a:rPr>
              <a:t>EI Process Safety Survey (EIPSS)</a:t>
            </a:r>
            <a:endParaRPr lang="en-GB" altLang="en-US" sz="2000" dirty="0" smtClean="0">
              <a:solidFill>
                <a:schemeClr val="bg1">
                  <a:lumMod val="50000"/>
                </a:schemeClr>
              </a:solidFill>
            </a:endParaRPr>
          </a:p>
          <a:p>
            <a:pPr marL="1073150" lvl="1" indent="-457200" eaLnBrk="1" hangingPunct="1">
              <a:lnSpc>
                <a:spcPts val="5000"/>
              </a:lnSpc>
              <a:buFont typeface="+mj-lt"/>
              <a:buAutoNum type="arabicPeriod"/>
            </a:pPr>
            <a:r>
              <a:rPr lang="en-GB" altLang="en-US" sz="2400" dirty="0" smtClean="0">
                <a:solidFill>
                  <a:schemeClr val="bg1">
                    <a:lumMod val="50000"/>
                  </a:schemeClr>
                </a:solidFill>
              </a:rPr>
              <a:t>EI </a:t>
            </a:r>
            <a:r>
              <a:rPr lang="en-GB" altLang="en-US" sz="2400" i="1" dirty="0" smtClean="0">
                <a:solidFill>
                  <a:schemeClr val="bg1">
                    <a:lumMod val="50000"/>
                  </a:schemeClr>
                </a:solidFill>
              </a:rPr>
              <a:t>PSM guidelines</a:t>
            </a:r>
            <a:r>
              <a:rPr lang="en-GB" altLang="en-US" sz="2400" dirty="0" smtClean="0">
                <a:solidFill>
                  <a:schemeClr val="bg1">
                    <a:lumMod val="50000"/>
                  </a:schemeClr>
                </a:solidFill>
              </a:rPr>
              <a:t> (PSMG)</a:t>
            </a:r>
          </a:p>
          <a:p>
            <a:pPr marL="1073150" lvl="1" indent="-457200" eaLnBrk="1" hangingPunct="1">
              <a:lnSpc>
                <a:spcPts val="5000"/>
              </a:lnSpc>
              <a:buFont typeface="+mj-lt"/>
              <a:buAutoNum type="arabicPeriod"/>
            </a:pPr>
            <a:r>
              <a:rPr lang="en-GB" altLang="en-US" sz="2400" dirty="0" smtClean="0">
                <a:solidFill>
                  <a:schemeClr val="bg1">
                    <a:lumMod val="50000"/>
                  </a:schemeClr>
                </a:solidFill>
              </a:rPr>
              <a:t>Performance measures</a:t>
            </a:r>
            <a:endParaRPr lang="en-US" altLang="en-US" b="1" dirty="0" smtClean="0">
              <a:solidFill>
                <a:schemeClr val="bg1">
                  <a:lumMod val="50000"/>
                </a:schemeClr>
              </a:solidFill>
            </a:endParaRPr>
          </a:p>
          <a:p>
            <a:pPr marL="1073150" lvl="1" indent="-457200" eaLnBrk="1" hangingPunct="1">
              <a:lnSpc>
                <a:spcPts val="5000"/>
              </a:lnSpc>
              <a:buFont typeface="+mj-lt"/>
              <a:buAutoNum type="arabicPeriod"/>
            </a:pPr>
            <a:r>
              <a:rPr lang="en-US" altLang="en-US" sz="2400" dirty="0" smtClean="0">
                <a:solidFill>
                  <a:schemeClr val="bg1">
                    <a:lumMod val="50000"/>
                  </a:schemeClr>
                </a:solidFill>
              </a:rPr>
              <a:t>Competency profiles programme</a:t>
            </a:r>
            <a:endParaRPr lang="en-GB" altLang="en-US" sz="2400" dirty="0" smtClean="0">
              <a:solidFill>
                <a:schemeClr val="bg1">
                  <a:lumMod val="50000"/>
                </a:schemeClr>
              </a:solidFill>
            </a:endParaRPr>
          </a:p>
        </p:txBody>
      </p:sp>
      <p:grpSp>
        <p:nvGrpSpPr>
          <p:cNvPr id="11" name="Group 7"/>
          <p:cNvGrpSpPr>
            <a:grpSpLocks noChangeAspect="1"/>
          </p:cNvGrpSpPr>
          <p:nvPr/>
        </p:nvGrpSpPr>
        <p:grpSpPr bwMode="auto">
          <a:xfrm>
            <a:off x="5803900" y="3348854"/>
            <a:ext cx="1136650" cy="993775"/>
            <a:chOff x="7061180" y="2785492"/>
            <a:chExt cx="1615276" cy="1171043"/>
          </a:xfrm>
        </p:grpSpPr>
        <p:pic>
          <p:nvPicPr>
            <p:cNvPr id="12" name="Picture 2"/>
            <p:cNvPicPr>
              <a:picLocks noChangeAspect="1" noChangeArrowheads="1"/>
            </p:cNvPicPr>
            <p:nvPr/>
          </p:nvPicPr>
          <p:blipFill rotWithShape="1">
            <a:blip r:embed="rId4"/>
            <a:srcRect l="18818" t="11122" r="26404" b="50674"/>
            <a:stretch/>
          </p:blipFill>
          <p:spPr bwMode="auto">
            <a:xfrm>
              <a:off x="7061180" y="3419652"/>
              <a:ext cx="933972" cy="536883"/>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pic>
          <p:nvPicPr>
            <p:cNvPr id="13" name="Picture 3"/>
            <p:cNvPicPr>
              <a:picLocks noChangeAspect="1" noChangeArrowheads="1"/>
            </p:cNvPicPr>
            <p:nvPr/>
          </p:nvPicPr>
          <p:blipFill rotWithShape="1">
            <a:blip r:embed="rId5"/>
            <a:srcRect l="18960" t="50000" r="25982" b="11122"/>
            <a:stretch/>
          </p:blipFill>
          <p:spPr bwMode="auto">
            <a:xfrm>
              <a:off x="7746996" y="3212006"/>
              <a:ext cx="929460" cy="540626"/>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pic>
          <p:nvPicPr>
            <p:cNvPr id="14" name="Picture 2"/>
            <p:cNvPicPr>
              <a:picLocks noChangeAspect="1" noChangeArrowheads="1"/>
            </p:cNvPicPr>
            <p:nvPr/>
          </p:nvPicPr>
          <p:blipFill>
            <a:blip r:embed="rId6"/>
            <a:srcRect/>
            <a:stretch>
              <a:fillRect/>
            </a:stretch>
          </p:blipFill>
          <p:spPr bwMode="auto">
            <a:xfrm>
              <a:off x="7318361" y="2785492"/>
              <a:ext cx="924949" cy="536885"/>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grpSp>
      <p:grpSp>
        <p:nvGrpSpPr>
          <p:cNvPr id="15" name="Group 3"/>
          <p:cNvGrpSpPr>
            <a:grpSpLocks noChangeAspect="1"/>
          </p:cNvGrpSpPr>
          <p:nvPr/>
        </p:nvGrpSpPr>
        <p:grpSpPr bwMode="auto">
          <a:xfrm>
            <a:off x="7541821" y="2570162"/>
            <a:ext cx="920750" cy="898525"/>
            <a:chOff x="7668873" y="1582208"/>
            <a:chExt cx="1367623" cy="1275292"/>
          </a:xfrm>
        </p:grpSpPr>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8873" y="1582208"/>
              <a:ext cx="776969" cy="108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3168" y="1778233"/>
              <a:ext cx="733328" cy="107926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8"/>
          <p:cNvGrpSpPr>
            <a:grpSpLocks noChangeAspect="1"/>
          </p:cNvGrpSpPr>
          <p:nvPr/>
        </p:nvGrpSpPr>
        <p:grpSpPr bwMode="auto">
          <a:xfrm>
            <a:off x="4526478" y="3733267"/>
            <a:ext cx="1000125" cy="1057275"/>
            <a:chOff x="5293959" y="3505572"/>
            <a:chExt cx="1582297" cy="1532205"/>
          </a:xfrm>
        </p:grpSpPr>
        <p:pic>
          <p:nvPicPr>
            <p:cNvPr id="1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3959" y="3505572"/>
              <a:ext cx="783614" cy="1078986"/>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pic>
          <p:nvPicPr>
            <p:cNvPr id="2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58603" y="3728732"/>
              <a:ext cx="783614" cy="110199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5108" y="3935786"/>
              <a:ext cx="791148" cy="110199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3525" y="5172377"/>
            <a:ext cx="1093787"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26"/>
          <p:cNvGrpSpPr>
            <a:grpSpLocks/>
          </p:cNvGrpSpPr>
          <p:nvPr/>
        </p:nvGrpSpPr>
        <p:grpSpPr bwMode="auto">
          <a:xfrm>
            <a:off x="7110032" y="4088115"/>
            <a:ext cx="1909763" cy="1084262"/>
            <a:chOff x="4204" y="3177"/>
            <a:chExt cx="1203" cy="683"/>
          </a:xfrm>
        </p:grpSpPr>
        <p:pic>
          <p:nvPicPr>
            <p:cNvPr id="24" name="Picture 2"/>
            <p:cNvPicPr>
              <a:picLocks noChangeAspect="1" noChangeArrowheads="1"/>
            </p:cNvPicPr>
            <p:nvPr/>
          </p:nvPicPr>
          <p:blipFill>
            <a:blip r:embed="rId13"/>
            <a:srcRect/>
            <a:stretch>
              <a:fillRect/>
            </a:stretch>
          </p:blipFill>
          <p:spPr bwMode="auto">
            <a:xfrm>
              <a:off x="4204" y="3177"/>
              <a:ext cx="941" cy="47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pic>
        <p:pic>
          <p:nvPicPr>
            <p:cNvPr id="25" name="Picture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79" y="3385"/>
              <a:ext cx="628" cy="475"/>
            </a:xfrm>
            <a:prstGeom prst="rect">
              <a:avLst/>
            </a:prstGeom>
            <a:noFill/>
            <a:ln>
              <a:noFill/>
            </a:ln>
            <a:effectLst>
              <a:outerShdw dist="8980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 name="Rectangle 2"/>
          <p:cNvSpPr>
            <a:spLocks noChangeArrowheads="1"/>
          </p:cNvSpPr>
          <p:nvPr/>
        </p:nvSpPr>
        <p:spPr bwMode="auto">
          <a:xfrm>
            <a:off x="6461125" y="505497"/>
            <a:ext cx="2420689"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b="1" dirty="0" smtClean="0">
                <a:solidFill>
                  <a:schemeClr val="tx2"/>
                </a:solidFill>
              </a:rPr>
              <a:t>PRESENTATION </a:t>
            </a:r>
            <a:r>
              <a:rPr lang="en-GB" altLang="en-US" sz="1800" b="1" dirty="0">
                <a:solidFill>
                  <a:schemeClr val="tx2"/>
                </a:solidFill>
              </a:rPr>
              <a:t>TOPICS</a:t>
            </a:r>
          </a:p>
        </p:txBody>
      </p:sp>
      <p:sp>
        <p:nvSpPr>
          <p:cNvPr id="27"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4</a:t>
            </a:fld>
            <a:endParaRPr lang="en-GB" dirty="0"/>
          </a:p>
        </p:txBody>
      </p:sp>
    </p:spTree>
    <p:extLst>
      <p:ext uri="{BB962C8B-B14F-4D97-AF65-F5344CB8AC3E}">
        <p14:creationId xmlns:p14="http://schemas.microsoft.com/office/powerpoint/2010/main" val="94287768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8290" y="172122"/>
            <a:ext cx="2255969" cy="666751"/>
          </a:xfrm>
          <a:prstGeom prst="rect">
            <a:avLst/>
          </a:prstGeom>
        </p:spPr>
      </p:pic>
      <p:pic>
        <p:nvPicPr>
          <p:cNvPr id="5" name="Picture 4"/>
          <p:cNvPicPr>
            <a:picLocks noChangeAspect="1"/>
          </p:cNvPicPr>
          <p:nvPr/>
        </p:nvPicPr>
        <p:blipFill>
          <a:blip r:embed="rId3"/>
          <a:stretch>
            <a:fillRect/>
          </a:stretch>
        </p:blipFill>
        <p:spPr>
          <a:xfrm>
            <a:off x="367049" y="1004781"/>
            <a:ext cx="8442103" cy="92453"/>
          </a:xfrm>
          <a:prstGeom prst="rect">
            <a:avLst/>
          </a:prstGeom>
        </p:spPr>
      </p:pic>
      <p:pic>
        <p:nvPicPr>
          <p:cNvPr id="6" name="Picture 5"/>
          <p:cNvPicPr>
            <a:picLocks noChangeAspect="1"/>
          </p:cNvPicPr>
          <p:nvPr/>
        </p:nvPicPr>
        <p:blipFill>
          <a:blip r:embed="rId3"/>
          <a:stretch>
            <a:fillRect/>
          </a:stretch>
        </p:blipFill>
        <p:spPr>
          <a:xfrm>
            <a:off x="367049" y="6192821"/>
            <a:ext cx="8442103" cy="92453"/>
          </a:xfrm>
          <a:prstGeom prst="rect">
            <a:avLst/>
          </a:prstGeom>
        </p:spPr>
      </p:pic>
      <p:sp>
        <p:nvSpPr>
          <p:cNvPr id="7" name="Rectangle 6"/>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8" name="Rectangle 7"/>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9" name="TextBox 8"/>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0" name="Content Placeholder 2"/>
          <p:cNvSpPr>
            <a:spLocks noGrp="1"/>
          </p:cNvSpPr>
          <p:nvPr>
            <p:ph idx="4294967295"/>
          </p:nvPr>
        </p:nvSpPr>
        <p:spPr>
          <a:xfrm>
            <a:off x="163773" y="1377934"/>
            <a:ext cx="8718041" cy="4814887"/>
          </a:xfrm>
        </p:spPr>
        <p:txBody>
          <a:bodyPr lIns="108064" tIns="54032" rIns="108064" bIns="54032">
            <a:normAutofit/>
          </a:bodyPr>
          <a:lstStyle/>
          <a:p>
            <a:pPr marL="382588" indent="-238125" eaLnBrk="1" hangingPunct="1">
              <a:lnSpc>
                <a:spcPts val="3550"/>
              </a:lnSpc>
              <a:buFont typeface="Arial" pitchFamily="34" charset="0"/>
              <a:buNone/>
            </a:pPr>
            <a:r>
              <a:rPr lang="en-GB" altLang="en-US" sz="2900" b="1" dirty="0" smtClean="0"/>
              <a:t>5 Good practice steps to effective PSM</a:t>
            </a:r>
          </a:p>
          <a:p>
            <a:pPr marL="1073150" lvl="1" indent="-457200" eaLnBrk="1" hangingPunct="1">
              <a:lnSpc>
                <a:spcPts val="5000"/>
              </a:lnSpc>
              <a:buFont typeface="+mj-lt"/>
              <a:buAutoNum type="arabicPeriod"/>
            </a:pPr>
            <a:r>
              <a:rPr lang="en-GB" altLang="en-US" sz="2400" dirty="0" smtClean="0">
                <a:solidFill>
                  <a:schemeClr val="bg1">
                    <a:lumMod val="50000"/>
                  </a:schemeClr>
                </a:solidFill>
              </a:rPr>
              <a:t>EI </a:t>
            </a:r>
            <a:r>
              <a:rPr lang="en-GB" altLang="en-US" sz="2400" i="1" dirty="0" smtClean="0">
                <a:solidFill>
                  <a:schemeClr val="bg1">
                    <a:lumMod val="50000"/>
                  </a:schemeClr>
                </a:solidFill>
              </a:rPr>
              <a:t>PSM framework</a:t>
            </a:r>
            <a:r>
              <a:rPr lang="en-GB" altLang="en-US" sz="2400" dirty="0" smtClean="0">
                <a:solidFill>
                  <a:schemeClr val="bg1">
                    <a:lumMod val="50000"/>
                  </a:schemeClr>
                </a:solidFill>
              </a:rPr>
              <a:t> (PSMF)</a:t>
            </a:r>
          </a:p>
          <a:p>
            <a:pPr marL="1073150" lvl="1" indent="-457200" eaLnBrk="1" hangingPunct="1">
              <a:lnSpc>
                <a:spcPts val="5000"/>
              </a:lnSpc>
              <a:buFont typeface="+mj-lt"/>
              <a:buAutoNum type="arabicPeriod"/>
            </a:pPr>
            <a:r>
              <a:rPr lang="en-GB" altLang="en-US" sz="2400" dirty="0" smtClean="0">
                <a:solidFill>
                  <a:schemeClr val="bg1">
                    <a:lumMod val="50000"/>
                  </a:schemeClr>
                </a:solidFill>
              </a:rPr>
              <a:t>EI Process Safety Survey (EIPSS)</a:t>
            </a:r>
            <a:endParaRPr lang="en-GB" altLang="en-US" sz="2000" dirty="0" smtClean="0">
              <a:solidFill>
                <a:schemeClr val="bg1">
                  <a:lumMod val="50000"/>
                </a:schemeClr>
              </a:solidFill>
            </a:endParaRPr>
          </a:p>
          <a:p>
            <a:pPr marL="1073150" lvl="1" indent="-457200" eaLnBrk="1" hangingPunct="1">
              <a:lnSpc>
                <a:spcPts val="5000"/>
              </a:lnSpc>
              <a:buFont typeface="+mj-lt"/>
              <a:buAutoNum type="arabicPeriod"/>
            </a:pPr>
            <a:r>
              <a:rPr lang="en-GB" altLang="en-US" sz="2400" dirty="0" smtClean="0">
                <a:solidFill>
                  <a:schemeClr val="bg1">
                    <a:lumMod val="50000"/>
                  </a:schemeClr>
                </a:solidFill>
              </a:rPr>
              <a:t>EI </a:t>
            </a:r>
            <a:r>
              <a:rPr lang="en-GB" altLang="en-US" sz="2400" i="1" dirty="0" smtClean="0">
                <a:solidFill>
                  <a:schemeClr val="bg1">
                    <a:lumMod val="50000"/>
                  </a:schemeClr>
                </a:solidFill>
              </a:rPr>
              <a:t>PSM guidelines</a:t>
            </a:r>
            <a:r>
              <a:rPr lang="en-GB" altLang="en-US" sz="2400" dirty="0" smtClean="0">
                <a:solidFill>
                  <a:schemeClr val="bg1">
                    <a:lumMod val="50000"/>
                  </a:schemeClr>
                </a:solidFill>
              </a:rPr>
              <a:t> (PSMG)</a:t>
            </a:r>
          </a:p>
          <a:p>
            <a:pPr marL="1073150" lvl="1" indent="-457200" eaLnBrk="1" hangingPunct="1">
              <a:lnSpc>
                <a:spcPts val="5000"/>
              </a:lnSpc>
              <a:buFont typeface="+mj-lt"/>
              <a:buAutoNum type="arabicPeriod"/>
            </a:pPr>
            <a:r>
              <a:rPr lang="en-GB" altLang="en-US" sz="2400" dirty="0" smtClean="0">
                <a:solidFill>
                  <a:schemeClr val="bg1">
                    <a:lumMod val="50000"/>
                  </a:schemeClr>
                </a:solidFill>
              </a:rPr>
              <a:t>Performance measures</a:t>
            </a:r>
            <a:endParaRPr lang="en-US" altLang="en-US" b="1" dirty="0" smtClean="0">
              <a:solidFill>
                <a:schemeClr val="bg1">
                  <a:lumMod val="50000"/>
                </a:schemeClr>
              </a:solidFill>
            </a:endParaRPr>
          </a:p>
          <a:p>
            <a:pPr marL="1073150" lvl="1" indent="-457200" eaLnBrk="1" hangingPunct="1">
              <a:lnSpc>
                <a:spcPts val="5000"/>
              </a:lnSpc>
              <a:buFont typeface="+mj-lt"/>
              <a:buAutoNum type="arabicPeriod"/>
            </a:pPr>
            <a:r>
              <a:rPr lang="en-US" altLang="en-US" sz="2400" dirty="0" smtClean="0">
                <a:solidFill>
                  <a:schemeClr val="bg1">
                    <a:lumMod val="50000"/>
                  </a:schemeClr>
                </a:solidFill>
              </a:rPr>
              <a:t>Competency profiles programme</a:t>
            </a:r>
            <a:endParaRPr lang="en-GB" altLang="en-US" sz="2400" dirty="0" smtClean="0">
              <a:solidFill>
                <a:schemeClr val="bg1">
                  <a:lumMod val="50000"/>
                </a:schemeClr>
              </a:solidFill>
            </a:endParaRPr>
          </a:p>
        </p:txBody>
      </p:sp>
      <p:grpSp>
        <p:nvGrpSpPr>
          <p:cNvPr id="11" name="Group 7"/>
          <p:cNvGrpSpPr>
            <a:grpSpLocks noChangeAspect="1"/>
          </p:cNvGrpSpPr>
          <p:nvPr/>
        </p:nvGrpSpPr>
        <p:grpSpPr bwMode="auto">
          <a:xfrm>
            <a:off x="5803900" y="3348854"/>
            <a:ext cx="1136650" cy="993775"/>
            <a:chOff x="7061180" y="2785492"/>
            <a:chExt cx="1615276" cy="1171043"/>
          </a:xfrm>
        </p:grpSpPr>
        <p:pic>
          <p:nvPicPr>
            <p:cNvPr id="12" name="Picture 2"/>
            <p:cNvPicPr>
              <a:picLocks noChangeAspect="1" noChangeArrowheads="1"/>
            </p:cNvPicPr>
            <p:nvPr/>
          </p:nvPicPr>
          <p:blipFill rotWithShape="1">
            <a:blip r:embed="rId4"/>
            <a:srcRect l="18818" t="11122" r="26404" b="50674"/>
            <a:stretch/>
          </p:blipFill>
          <p:spPr bwMode="auto">
            <a:xfrm>
              <a:off x="7061180" y="3419652"/>
              <a:ext cx="933972" cy="536883"/>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pic>
          <p:nvPicPr>
            <p:cNvPr id="13" name="Picture 3"/>
            <p:cNvPicPr>
              <a:picLocks noChangeAspect="1" noChangeArrowheads="1"/>
            </p:cNvPicPr>
            <p:nvPr/>
          </p:nvPicPr>
          <p:blipFill rotWithShape="1">
            <a:blip r:embed="rId5"/>
            <a:srcRect l="18960" t="50000" r="25982" b="11122"/>
            <a:stretch/>
          </p:blipFill>
          <p:spPr bwMode="auto">
            <a:xfrm>
              <a:off x="7746996" y="3212006"/>
              <a:ext cx="929460" cy="540626"/>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pic>
          <p:nvPicPr>
            <p:cNvPr id="14" name="Picture 2"/>
            <p:cNvPicPr>
              <a:picLocks noChangeAspect="1" noChangeArrowheads="1"/>
            </p:cNvPicPr>
            <p:nvPr/>
          </p:nvPicPr>
          <p:blipFill>
            <a:blip r:embed="rId6"/>
            <a:srcRect/>
            <a:stretch>
              <a:fillRect/>
            </a:stretch>
          </p:blipFill>
          <p:spPr bwMode="auto">
            <a:xfrm>
              <a:off x="7318361" y="2785492"/>
              <a:ext cx="924949" cy="536885"/>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p:spPr>
        </p:pic>
      </p:grpSp>
      <p:grpSp>
        <p:nvGrpSpPr>
          <p:cNvPr id="15" name="Group 3"/>
          <p:cNvGrpSpPr>
            <a:grpSpLocks noChangeAspect="1"/>
          </p:cNvGrpSpPr>
          <p:nvPr/>
        </p:nvGrpSpPr>
        <p:grpSpPr bwMode="auto">
          <a:xfrm>
            <a:off x="7541821" y="2570162"/>
            <a:ext cx="920750" cy="898525"/>
            <a:chOff x="7668873" y="1582208"/>
            <a:chExt cx="1367623" cy="1275292"/>
          </a:xfrm>
        </p:grpSpPr>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8873" y="1582208"/>
              <a:ext cx="776969" cy="108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3168" y="1778233"/>
              <a:ext cx="733328" cy="107926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8"/>
          <p:cNvGrpSpPr>
            <a:grpSpLocks noChangeAspect="1"/>
          </p:cNvGrpSpPr>
          <p:nvPr/>
        </p:nvGrpSpPr>
        <p:grpSpPr bwMode="auto">
          <a:xfrm>
            <a:off x="4526478" y="3733267"/>
            <a:ext cx="1000125" cy="1057275"/>
            <a:chOff x="5293959" y="3505572"/>
            <a:chExt cx="1582297" cy="1532205"/>
          </a:xfrm>
        </p:grpSpPr>
        <p:pic>
          <p:nvPicPr>
            <p:cNvPr id="1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3959" y="3505572"/>
              <a:ext cx="783614" cy="1078986"/>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pic>
          <p:nvPicPr>
            <p:cNvPr id="2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58603" y="3728732"/>
              <a:ext cx="783614" cy="110199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5108" y="3935786"/>
              <a:ext cx="791148" cy="110199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3525" y="5172377"/>
            <a:ext cx="1093787"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26"/>
          <p:cNvGrpSpPr>
            <a:grpSpLocks/>
          </p:cNvGrpSpPr>
          <p:nvPr/>
        </p:nvGrpSpPr>
        <p:grpSpPr bwMode="auto">
          <a:xfrm>
            <a:off x="7110032" y="4088115"/>
            <a:ext cx="1909763" cy="1084262"/>
            <a:chOff x="4204" y="3177"/>
            <a:chExt cx="1203" cy="683"/>
          </a:xfrm>
        </p:grpSpPr>
        <p:pic>
          <p:nvPicPr>
            <p:cNvPr id="24" name="Picture 2"/>
            <p:cNvPicPr>
              <a:picLocks noChangeAspect="1" noChangeArrowheads="1"/>
            </p:cNvPicPr>
            <p:nvPr/>
          </p:nvPicPr>
          <p:blipFill>
            <a:blip r:embed="rId13"/>
            <a:srcRect/>
            <a:stretch>
              <a:fillRect/>
            </a:stretch>
          </p:blipFill>
          <p:spPr bwMode="auto">
            <a:xfrm>
              <a:off x="4204" y="3177"/>
              <a:ext cx="941" cy="47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pic>
        <p:pic>
          <p:nvPicPr>
            <p:cNvPr id="25" name="Picture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79" y="3385"/>
              <a:ext cx="628" cy="475"/>
            </a:xfrm>
            <a:prstGeom prst="rect">
              <a:avLst/>
            </a:prstGeom>
            <a:noFill/>
            <a:ln>
              <a:noFill/>
            </a:ln>
            <a:effectLst>
              <a:outerShdw dist="8980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 name="Rectangle 2"/>
          <p:cNvSpPr>
            <a:spLocks noChangeArrowheads="1"/>
          </p:cNvSpPr>
          <p:nvPr/>
        </p:nvSpPr>
        <p:spPr bwMode="auto">
          <a:xfrm>
            <a:off x="6461125" y="505497"/>
            <a:ext cx="2420689"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1800" b="1" dirty="0" smtClean="0">
                <a:solidFill>
                  <a:schemeClr val="tx2"/>
                </a:solidFill>
              </a:rPr>
              <a:t>PRESENTATION </a:t>
            </a:r>
            <a:r>
              <a:rPr lang="en-GB" altLang="en-US" sz="1800" b="1" dirty="0">
                <a:solidFill>
                  <a:schemeClr val="tx2"/>
                </a:solidFill>
              </a:rPr>
              <a:t>TOPICS</a:t>
            </a:r>
          </a:p>
        </p:txBody>
      </p:sp>
      <p:sp>
        <p:nvSpPr>
          <p:cNvPr id="27"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40</a:t>
            </a:fld>
            <a:endParaRPr lang="en-GB" dirty="0"/>
          </a:p>
        </p:txBody>
      </p:sp>
    </p:spTree>
    <p:extLst>
      <p:ext uri="{BB962C8B-B14F-4D97-AF65-F5344CB8AC3E}">
        <p14:creationId xmlns:p14="http://schemas.microsoft.com/office/powerpoint/2010/main" val="267653303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4" name="Rectangle 2"/>
          <p:cNvSpPr>
            <a:spLocks noGrp="1"/>
          </p:cNvSpPr>
          <p:nvPr>
            <p:ph type="ctrTitle"/>
          </p:nvPr>
        </p:nvSpPr>
        <p:spPr>
          <a:xfrm>
            <a:off x="312149" y="2305318"/>
            <a:ext cx="8511884" cy="767098"/>
          </a:xfrm>
        </p:spPr>
        <p:txBody>
          <a:bodyPr/>
          <a:lstStyle/>
          <a:p>
            <a:pPr algn="ctr"/>
            <a:r>
              <a:rPr lang="en-GB" altLang="en-US" sz="4000" b="0" dirty="0" smtClean="0">
                <a:solidFill>
                  <a:schemeClr val="tx1"/>
                </a:solidFill>
                <a:latin typeface="Calibri "/>
              </a:rPr>
              <a:t>EI Middle East Branch</a:t>
            </a:r>
            <a:endParaRPr lang="en-GB" altLang="en-US" sz="4000" b="0" dirty="0">
              <a:solidFill>
                <a:schemeClr val="tx1"/>
              </a:solidFill>
              <a:latin typeface="Calibri "/>
            </a:endParaRPr>
          </a:p>
        </p:txBody>
      </p:sp>
      <p:sp>
        <p:nvSpPr>
          <p:cNvPr id="15" name="Rectangle 3"/>
          <p:cNvSpPr>
            <a:spLocks noGrp="1"/>
          </p:cNvSpPr>
          <p:nvPr>
            <p:ph type="subTitle" idx="1"/>
          </p:nvPr>
        </p:nvSpPr>
        <p:spPr>
          <a:xfrm>
            <a:off x="1143158" y="3148840"/>
            <a:ext cx="6880225" cy="560276"/>
          </a:xfrm>
        </p:spPr>
        <p:txBody>
          <a:bodyPr>
            <a:normAutofit/>
          </a:bodyPr>
          <a:lstStyle/>
          <a:p>
            <a:r>
              <a:rPr lang="en-GB" altLang="en-US" sz="3200" dirty="0" smtClean="0"/>
              <a:t>Good practice steps to effective PSM</a:t>
            </a:r>
            <a:endParaRPr lang="en-GB" altLang="en-US" sz="3200" dirty="0"/>
          </a:p>
        </p:txBody>
      </p:sp>
      <p:sp>
        <p:nvSpPr>
          <p:cNvPr id="16" name="Text Box 4"/>
          <p:cNvSpPr txBox="1">
            <a:spLocks noChangeArrowheads="1"/>
          </p:cNvSpPr>
          <p:nvPr/>
        </p:nvSpPr>
        <p:spPr bwMode="auto">
          <a:xfrm>
            <a:off x="1347607" y="5032375"/>
            <a:ext cx="614379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altLang="en-US" sz="1800" dirty="0" smtClean="0"/>
              <a:t>Dr. Mark Scanlon – HSE Team Manager – Energy Institute</a:t>
            </a:r>
            <a:endParaRPr lang="en-GB" altLang="en-US" sz="1800" dirty="0"/>
          </a:p>
          <a:p>
            <a:pPr algn="ctr" eaLnBrk="1" hangingPunct="1"/>
            <a:r>
              <a:rPr lang="en-GB" altLang="en-US" sz="1800" dirty="0" smtClean="0"/>
              <a:t>11/11/2013</a:t>
            </a:r>
            <a:endParaRPr lang="en-GB" altLang="en-US" sz="1800" dirty="0"/>
          </a:p>
        </p:txBody>
      </p:sp>
      <p:sp>
        <p:nvSpPr>
          <p:cNvPr id="11"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41</a:t>
            </a:fld>
            <a:endParaRPr lang="en-GB" dirty="0"/>
          </a:p>
        </p:txBody>
      </p:sp>
      <p:sp>
        <p:nvSpPr>
          <p:cNvPr id="12" name="Rectangle 5"/>
          <p:cNvSpPr txBox="1">
            <a:spLocks noChangeArrowheads="1"/>
          </p:cNvSpPr>
          <p:nvPr/>
        </p:nvSpPr>
        <p:spPr>
          <a:xfrm>
            <a:off x="1403350" y="4024576"/>
            <a:ext cx="6400800" cy="670257"/>
          </a:xfrm>
          <a:prstGeom prst="rect">
            <a:avLst/>
          </a:prstGeom>
        </p:spPr>
        <p:txBody>
          <a:bodyPr vert="horz" lIns="108064" tIns="54032" rIns="108064" bIns="54032" rtlCol="0">
            <a:noAutofit/>
          </a:bodyPr>
          <a:lstStyle>
            <a:lvl1pPr marL="268216" indent="-268216" algn="l" defTabSz="1072866" rtl="0" eaLnBrk="1" latinLnBrk="0" hangingPunct="1">
              <a:lnSpc>
                <a:spcPct val="90000"/>
              </a:lnSpc>
              <a:spcBef>
                <a:spcPts val="1173"/>
              </a:spcBef>
              <a:buFont typeface="Arial" panose="020B0604020202020204" pitchFamily="34" charset="0"/>
              <a:buChar char="•"/>
              <a:defRPr sz="3300" kern="1200">
                <a:solidFill>
                  <a:schemeClr val="tx1"/>
                </a:solidFill>
                <a:latin typeface="+mn-lt"/>
                <a:ea typeface="+mn-ea"/>
                <a:cs typeface="+mn-cs"/>
              </a:defRPr>
            </a:lvl1pPr>
            <a:lvl2pPr marL="804649" indent="-268216" algn="l" defTabSz="1072866" rtl="0" eaLnBrk="1" latinLnBrk="0" hangingPunct="1">
              <a:lnSpc>
                <a:spcPct val="90000"/>
              </a:lnSpc>
              <a:spcBef>
                <a:spcPts val="587"/>
              </a:spcBef>
              <a:buFont typeface="Arial" panose="020B0604020202020204" pitchFamily="34" charset="0"/>
              <a:buChar char="•"/>
              <a:defRPr sz="2800" kern="1200">
                <a:solidFill>
                  <a:schemeClr val="tx1"/>
                </a:solidFill>
                <a:latin typeface="+mn-lt"/>
                <a:ea typeface="+mn-ea"/>
                <a:cs typeface="+mn-cs"/>
              </a:defRPr>
            </a:lvl2pPr>
            <a:lvl3pPr marL="1341082" indent="-268216" algn="l" defTabSz="1072866" rtl="0" eaLnBrk="1" latinLnBrk="0" hangingPunct="1">
              <a:lnSpc>
                <a:spcPct val="90000"/>
              </a:lnSpc>
              <a:spcBef>
                <a:spcPts val="587"/>
              </a:spcBef>
              <a:buFont typeface="Arial" panose="020B0604020202020204" pitchFamily="34" charset="0"/>
              <a:buChar char="•"/>
              <a:defRPr sz="2300" kern="1200">
                <a:solidFill>
                  <a:schemeClr val="tx1"/>
                </a:solidFill>
                <a:latin typeface="+mn-lt"/>
                <a:ea typeface="+mn-ea"/>
                <a:cs typeface="+mn-cs"/>
              </a:defRPr>
            </a:lvl3pPr>
            <a:lvl4pPr marL="1877515"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4pPr>
            <a:lvl5pPr marL="2413947"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5pPr>
            <a:lvl6pPr marL="2950380"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6pPr>
            <a:lvl7pPr marL="3486813"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7pPr>
            <a:lvl8pPr marL="4023246"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8pPr>
            <a:lvl9pPr marL="4559678"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9pPr>
          </a:lstStyle>
          <a:p>
            <a:pPr marL="0" indent="0" algn="ctr">
              <a:buNone/>
            </a:pPr>
            <a:r>
              <a:rPr lang="en-GB" altLang="en-US" sz="2400" i="1" dirty="0" smtClean="0"/>
              <a:t>How do you know you’ll have </a:t>
            </a:r>
            <a:r>
              <a:rPr lang="en-US" altLang="en-US" sz="2400" i="1" dirty="0" smtClean="0"/>
              <a:t>an incident-free </a:t>
            </a:r>
            <a:r>
              <a:rPr lang="en-US" altLang="en-US" sz="2400" i="1" dirty="0"/>
              <a:t>day </a:t>
            </a:r>
            <a:r>
              <a:rPr lang="en-US" altLang="en-US" sz="2400" i="1" dirty="0" smtClean="0"/>
              <a:t>tomorrow</a:t>
            </a:r>
            <a:r>
              <a:rPr lang="en-GB" altLang="en-US" sz="2400" i="1" dirty="0" smtClean="0"/>
              <a:t>?</a:t>
            </a:r>
          </a:p>
        </p:txBody>
      </p:sp>
    </p:spTree>
    <p:extLst>
      <p:ext uri="{BB962C8B-B14F-4D97-AF65-F5344CB8AC3E}">
        <p14:creationId xmlns:p14="http://schemas.microsoft.com/office/powerpoint/2010/main" val="168593839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8290" y="172122"/>
            <a:ext cx="2255969" cy="666751"/>
          </a:xfrm>
          <a:prstGeom prst="rect">
            <a:avLst/>
          </a:prstGeom>
        </p:spPr>
      </p:pic>
      <p:pic>
        <p:nvPicPr>
          <p:cNvPr id="5" name="Picture 4"/>
          <p:cNvPicPr>
            <a:picLocks noChangeAspect="1"/>
          </p:cNvPicPr>
          <p:nvPr/>
        </p:nvPicPr>
        <p:blipFill>
          <a:blip r:embed="rId3"/>
          <a:stretch>
            <a:fillRect/>
          </a:stretch>
        </p:blipFill>
        <p:spPr>
          <a:xfrm>
            <a:off x="367049" y="1004781"/>
            <a:ext cx="8442103" cy="92453"/>
          </a:xfrm>
          <a:prstGeom prst="rect">
            <a:avLst/>
          </a:prstGeom>
        </p:spPr>
      </p:pic>
      <p:pic>
        <p:nvPicPr>
          <p:cNvPr id="6" name="Picture 5"/>
          <p:cNvPicPr>
            <a:picLocks noChangeAspect="1"/>
          </p:cNvPicPr>
          <p:nvPr/>
        </p:nvPicPr>
        <p:blipFill>
          <a:blip r:embed="rId3"/>
          <a:stretch>
            <a:fillRect/>
          </a:stretch>
        </p:blipFill>
        <p:spPr>
          <a:xfrm>
            <a:off x="367049" y="6192821"/>
            <a:ext cx="8442103" cy="92453"/>
          </a:xfrm>
          <a:prstGeom prst="rect">
            <a:avLst/>
          </a:prstGeom>
        </p:spPr>
      </p:pic>
      <p:sp>
        <p:nvSpPr>
          <p:cNvPr id="7" name="Rectangle 6"/>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8" name="Rectangle 7"/>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9" name="TextBox 8"/>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0" name="Rectangle 2"/>
          <p:cNvSpPr>
            <a:spLocks noChangeArrowheads="1"/>
          </p:cNvSpPr>
          <p:nvPr/>
        </p:nvSpPr>
        <p:spPr bwMode="auto">
          <a:xfrm>
            <a:off x="6418535" y="505497"/>
            <a:ext cx="2400823"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GB" altLang="en-US" sz="1800" b="1" dirty="0" smtClean="0">
                <a:solidFill>
                  <a:schemeClr val="tx2"/>
                </a:solidFill>
                <a:latin typeface="Calibri" pitchFamily="34" charset="0"/>
              </a:rPr>
              <a:t>STEP 1: DEFINING PSM</a:t>
            </a:r>
            <a:endParaRPr lang="en-GB" altLang="en-US" sz="1800" b="1" dirty="0">
              <a:solidFill>
                <a:schemeClr val="tx2"/>
              </a:solidFill>
              <a:latin typeface="Calibri" pitchFamily="34" charset="0"/>
            </a:endParaRPr>
          </a:p>
        </p:txBody>
      </p:sp>
      <p:sp>
        <p:nvSpPr>
          <p:cNvPr id="11" name="Rectangle 3"/>
          <p:cNvSpPr txBox="1">
            <a:spLocks noChangeArrowheads="1"/>
          </p:cNvSpPr>
          <p:nvPr/>
        </p:nvSpPr>
        <p:spPr>
          <a:xfrm>
            <a:off x="457200" y="1342399"/>
            <a:ext cx="8229600" cy="4850422"/>
          </a:xfrm>
          <a:prstGeom prst="rect">
            <a:avLst/>
          </a:prstGeom>
        </p:spPr>
        <p:txBody>
          <a:bodyPr vert="horz" lIns="108064" tIns="54032" rIns="108064" bIns="54032" rtlCol="0">
            <a:noAutofit/>
          </a:bodyPr>
          <a:lstStyle>
            <a:lvl1pPr marL="268216" indent="-268216" algn="l" defTabSz="1072866" rtl="0" eaLnBrk="1" latinLnBrk="0" hangingPunct="1">
              <a:lnSpc>
                <a:spcPct val="90000"/>
              </a:lnSpc>
              <a:spcBef>
                <a:spcPts val="1173"/>
              </a:spcBef>
              <a:buFont typeface="Arial" panose="020B0604020202020204" pitchFamily="34" charset="0"/>
              <a:buChar char="•"/>
              <a:defRPr sz="3300" kern="1200">
                <a:solidFill>
                  <a:schemeClr val="tx1"/>
                </a:solidFill>
                <a:latin typeface="+mn-lt"/>
                <a:ea typeface="+mn-ea"/>
                <a:cs typeface="+mn-cs"/>
              </a:defRPr>
            </a:lvl1pPr>
            <a:lvl2pPr marL="804649" indent="-268216" algn="l" defTabSz="1072866" rtl="0" eaLnBrk="1" latinLnBrk="0" hangingPunct="1">
              <a:lnSpc>
                <a:spcPct val="90000"/>
              </a:lnSpc>
              <a:spcBef>
                <a:spcPts val="587"/>
              </a:spcBef>
              <a:buFont typeface="Arial" panose="020B0604020202020204" pitchFamily="34" charset="0"/>
              <a:buChar char="•"/>
              <a:defRPr sz="2800" kern="1200">
                <a:solidFill>
                  <a:schemeClr val="tx1"/>
                </a:solidFill>
                <a:latin typeface="+mn-lt"/>
                <a:ea typeface="+mn-ea"/>
                <a:cs typeface="+mn-cs"/>
              </a:defRPr>
            </a:lvl2pPr>
            <a:lvl3pPr marL="1341082" indent="-268216" algn="l" defTabSz="1072866" rtl="0" eaLnBrk="1" latinLnBrk="0" hangingPunct="1">
              <a:lnSpc>
                <a:spcPct val="90000"/>
              </a:lnSpc>
              <a:spcBef>
                <a:spcPts val="587"/>
              </a:spcBef>
              <a:buFont typeface="Arial" panose="020B0604020202020204" pitchFamily="34" charset="0"/>
              <a:buChar char="•"/>
              <a:defRPr sz="2300" kern="1200">
                <a:solidFill>
                  <a:schemeClr val="tx1"/>
                </a:solidFill>
                <a:latin typeface="+mn-lt"/>
                <a:ea typeface="+mn-ea"/>
                <a:cs typeface="+mn-cs"/>
              </a:defRPr>
            </a:lvl3pPr>
            <a:lvl4pPr marL="1877515"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4pPr>
            <a:lvl5pPr marL="2413947"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5pPr>
            <a:lvl6pPr marL="2950380"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6pPr>
            <a:lvl7pPr marL="3486813"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7pPr>
            <a:lvl8pPr marL="4023246"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8pPr>
            <a:lvl9pPr marL="4559678"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9pPr>
          </a:lstStyle>
          <a:p>
            <a:pPr>
              <a:spcAft>
                <a:spcPct val="20000"/>
              </a:spcAft>
            </a:pPr>
            <a:r>
              <a:rPr lang="en-GB" altLang="en-US" sz="2400" dirty="0" smtClean="0"/>
              <a:t>EI Process Safety Committee definition of process safety:  </a:t>
            </a:r>
          </a:p>
          <a:p>
            <a:pPr marL="536433" lvl="1" indent="0">
              <a:buNone/>
            </a:pPr>
            <a:r>
              <a:rPr lang="en-GB" sz="2000" i="1" dirty="0"/>
              <a:t>Process safety is a blend of engineering and management skills focused on preventing catastrophic accidents and near misses, particularly structural collapse, explosions, fires and toxic releases associated with loss of containment of energy or dangerous substances such as chemicals and petroleum products. These engineering and management skills exceed those required for managing workplace safety.  </a:t>
            </a:r>
            <a:endParaRPr lang="en-GB" sz="2000" dirty="0"/>
          </a:p>
          <a:p>
            <a:pPr marL="536433" lvl="1" indent="0">
              <a:buNone/>
            </a:pPr>
            <a:r>
              <a:rPr lang="en-GB" sz="1600" i="1" dirty="0"/>
              <a:t>(Adapted from Center for Chemical Process Safety of the American Institute of Chemical Engineers)</a:t>
            </a:r>
            <a:endParaRPr lang="en-GB" sz="1600" dirty="0"/>
          </a:p>
          <a:p>
            <a:r>
              <a:rPr lang="en-GB" altLang="en-US" sz="2400" dirty="0" smtClean="0"/>
              <a:t>What an energy industry should do on a strategic, tactical and day-to-day basis to deliver operational excellence.</a:t>
            </a:r>
          </a:p>
          <a:p>
            <a:r>
              <a:rPr lang="en-GB" altLang="en-US" sz="2400" dirty="0" smtClean="0"/>
              <a:t>Incorporates all of the disciplines, processes and procedures essential in ensuring the integrity of energy industry assets (asset integrity management (AIM)).</a:t>
            </a:r>
          </a:p>
        </p:txBody>
      </p:sp>
      <p:sp>
        <p:nvSpPr>
          <p:cNvPr id="12"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5</a:t>
            </a:fld>
            <a:endParaRPr lang="en-GB" dirty="0"/>
          </a:p>
        </p:txBody>
      </p:sp>
    </p:spTree>
    <p:extLst>
      <p:ext uri="{BB962C8B-B14F-4D97-AF65-F5344CB8AC3E}">
        <p14:creationId xmlns:p14="http://schemas.microsoft.com/office/powerpoint/2010/main" val="225328324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8290" y="172122"/>
            <a:ext cx="2255969" cy="666751"/>
          </a:xfrm>
          <a:prstGeom prst="rect">
            <a:avLst/>
          </a:prstGeom>
        </p:spPr>
      </p:pic>
      <p:pic>
        <p:nvPicPr>
          <p:cNvPr id="5" name="Picture 4"/>
          <p:cNvPicPr>
            <a:picLocks noChangeAspect="1"/>
          </p:cNvPicPr>
          <p:nvPr/>
        </p:nvPicPr>
        <p:blipFill>
          <a:blip r:embed="rId3"/>
          <a:stretch>
            <a:fillRect/>
          </a:stretch>
        </p:blipFill>
        <p:spPr>
          <a:xfrm>
            <a:off x="367049" y="1004781"/>
            <a:ext cx="8442103" cy="92453"/>
          </a:xfrm>
          <a:prstGeom prst="rect">
            <a:avLst/>
          </a:prstGeom>
        </p:spPr>
      </p:pic>
      <p:pic>
        <p:nvPicPr>
          <p:cNvPr id="6" name="Picture 5"/>
          <p:cNvPicPr>
            <a:picLocks noChangeAspect="1"/>
          </p:cNvPicPr>
          <p:nvPr/>
        </p:nvPicPr>
        <p:blipFill>
          <a:blip r:embed="rId3"/>
          <a:stretch>
            <a:fillRect/>
          </a:stretch>
        </p:blipFill>
        <p:spPr>
          <a:xfrm>
            <a:off x="367049" y="6192821"/>
            <a:ext cx="8442103" cy="92453"/>
          </a:xfrm>
          <a:prstGeom prst="rect">
            <a:avLst/>
          </a:prstGeom>
        </p:spPr>
      </p:pic>
      <p:sp>
        <p:nvSpPr>
          <p:cNvPr id="7" name="Rectangle 6"/>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8" name="Rectangle 7"/>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9" name="TextBox 8"/>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0" name="Rectangle 3"/>
          <p:cNvSpPr txBox="1">
            <a:spLocks noChangeArrowheads="1"/>
          </p:cNvSpPr>
          <p:nvPr/>
        </p:nvSpPr>
        <p:spPr>
          <a:xfrm>
            <a:off x="402608" y="1197128"/>
            <a:ext cx="4865428" cy="1819030"/>
          </a:xfrm>
          <a:prstGeom prst="rect">
            <a:avLst/>
          </a:prstGeom>
        </p:spPr>
        <p:txBody>
          <a:bodyPr vert="horz" lIns="108064" tIns="54032" rIns="108064" bIns="54032" rtlCol="0">
            <a:normAutofit/>
          </a:bodyPr>
          <a:lstStyle>
            <a:lvl1pPr marL="268216" indent="-268216" algn="l" defTabSz="1072866" rtl="0" eaLnBrk="1" latinLnBrk="0" hangingPunct="1">
              <a:lnSpc>
                <a:spcPct val="90000"/>
              </a:lnSpc>
              <a:spcBef>
                <a:spcPts val="1173"/>
              </a:spcBef>
              <a:buFont typeface="Arial" panose="020B0604020202020204" pitchFamily="34" charset="0"/>
              <a:buChar char="•"/>
              <a:defRPr sz="3300" kern="1200">
                <a:solidFill>
                  <a:schemeClr val="tx1"/>
                </a:solidFill>
                <a:latin typeface="+mn-lt"/>
                <a:ea typeface="+mn-ea"/>
                <a:cs typeface="+mn-cs"/>
              </a:defRPr>
            </a:lvl1pPr>
            <a:lvl2pPr marL="804649" indent="-268216" algn="l" defTabSz="1072866" rtl="0" eaLnBrk="1" latinLnBrk="0" hangingPunct="1">
              <a:lnSpc>
                <a:spcPct val="90000"/>
              </a:lnSpc>
              <a:spcBef>
                <a:spcPts val="587"/>
              </a:spcBef>
              <a:buFont typeface="Arial" panose="020B0604020202020204" pitchFamily="34" charset="0"/>
              <a:buChar char="•"/>
              <a:defRPr sz="2800" kern="1200">
                <a:solidFill>
                  <a:schemeClr val="tx1"/>
                </a:solidFill>
                <a:latin typeface="+mn-lt"/>
                <a:ea typeface="+mn-ea"/>
                <a:cs typeface="+mn-cs"/>
              </a:defRPr>
            </a:lvl2pPr>
            <a:lvl3pPr marL="1341082" indent="-268216" algn="l" defTabSz="1072866" rtl="0" eaLnBrk="1" latinLnBrk="0" hangingPunct="1">
              <a:lnSpc>
                <a:spcPct val="90000"/>
              </a:lnSpc>
              <a:spcBef>
                <a:spcPts val="587"/>
              </a:spcBef>
              <a:buFont typeface="Arial" panose="020B0604020202020204" pitchFamily="34" charset="0"/>
              <a:buChar char="•"/>
              <a:defRPr sz="2300" kern="1200">
                <a:solidFill>
                  <a:schemeClr val="tx1"/>
                </a:solidFill>
                <a:latin typeface="+mn-lt"/>
                <a:ea typeface="+mn-ea"/>
                <a:cs typeface="+mn-cs"/>
              </a:defRPr>
            </a:lvl3pPr>
            <a:lvl4pPr marL="1877515"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4pPr>
            <a:lvl5pPr marL="2413947"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5pPr>
            <a:lvl6pPr marL="2950380"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6pPr>
            <a:lvl7pPr marL="3486813"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7pPr>
            <a:lvl8pPr marL="4023246"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8pPr>
            <a:lvl9pPr marL="4559678"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9pPr>
          </a:lstStyle>
          <a:p>
            <a:pPr marL="404813" indent="-404813">
              <a:lnSpc>
                <a:spcPct val="100000"/>
              </a:lnSpc>
            </a:pPr>
            <a:r>
              <a:rPr lang="en-GB" altLang="en-US" sz="2400" dirty="0"/>
              <a:t>Make or exceed the fiscal target </a:t>
            </a:r>
          </a:p>
          <a:p>
            <a:pPr marL="404813" indent="-404813">
              <a:lnSpc>
                <a:spcPct val="100000"/>
              </a:lnSpc>
            </a:pPr>
            <a:r>
              <a:rPr lang="en-GB" altLang="en-US" sz="2400" dirty="0" smtClean="0"/>
              <a:t>Don’t hurt anyone</a:t>
            </a:r>
          </a:p>
          <a:p>
            <a:pPr marL="404813" indent="-404813">
              <a:lnSpc>
                <a:spcPct val="100000"/>
              </a:lnSpc>
            </a:pPr>
            <a:r>
              <a:rPr lang="en-GB" altLang="en-US" sz="2400" dirty="0" smtClean="0"/>
              <a:t>Don’t harm the environment</a:t>
            </a:r>
          </a:p>
        </p:txBody>
      </p:sp>
      <p:sp>
        <p:nvSpPr>
          <p:cNvPr id="11" name="Rectangle 2"/>
          <p:cNvSpPr>
            <a:spLocks noGrp="1" noChangeArrowheads="1"/>
          </p:cNvSpPr>
          <p:nvPr>
            <p:ph type="title" idx="4294967295"/>
          </p:nvPr>
        </p:nvSpPr>
        <p:spPr>
          <a:xfrm>
            <a:off x="4048641" y="540560"/>
            <a:ext cx="4770717" cy="415926"/>
          </a:xfrm>
        </p:spPr>
        <p:txBody>
          <a:bodyPr lIns="108064" tIns="54032" rIns="108064" bIns="54032">
            <a:noAutofit/>
          </a:bodyPr>
          <a:lstStyle/>
          <a:p>
            <a:pPr algn="r"/>
            <a:r>
              <a:rPr lang="en-GB" altLang="en-US" sz="1800" b="1" dirty="0">
                <a:solidFill>
                  <a:schemeClr val="tx2"/>
                </a:solidFill>
                <a:latin typeface="Calibri" pitchFamily="34" charset="0"/>
              </a:rPr>
              <a:t>STEP 1: </a:t>
            </a:r>
            <a:r>
              <a:rPr lang="en-GB" altLang="en-US" sz="1800" b="1" dirty="0" smtClean="0">
                <a:solidFill>
                  <a:schemeClr val="tx2"/>
                </a:solidFill>
                <a:latin typeface="+mn-lt"/>
              </a:rPr>
              <a:t>COMPANY OBJECTIVES – BUT HOW?</a:t>
            </a:r>
          </a:p>
        </p:txBody>
      </p:sp>
      <p:sp>
        <p:nvSpPr>
          <p:cNvPr id="12"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6</a:t>
            </a:fld>
            <a:endParaRPr lang="en-GB" dirty="0"/>
          </a:p>
        </p:txBody>
      </p:sp>
      <p:pic>
        <p:nvPicPr>
          <p:cNvPr id="2" name="Picture 1"/>
          <p:cNvPicPr>
            <a:picLocks noChangeAspect="1"/>
          </p:cNvPicPr>
          <p:nvPr/>
        </p:nvPicPr>
        <p:blipFill>
          <a:blip r:embed="rId4" r:link="rId5" cstate="print">
            <a:extLst>
              <a:ext uri="{28A0092B-C50C-407E-A947-70E740481C1C}">
                <a14:useLocalDpi xmlns:a14="http://schemas.microsoft.com/office/drawing/2010/main" val="0"/>
              </a:ext>
            </a:extLst>
          </a:blip>
          <a:stretch>
            <a:fillRect/>
          </a:stretch>
        </p:blipFill>
        <p:spPr>
          <a:xfrm rot="5400000">
            <a:off x="5659013" y="1834132"/>
            <a:ext cx="3427257" cy="2570443"/>
          </a:xfrm>
          <a:prstGeom prst="rect">
            <a:avLst/>
          </a:prstGeom>
        </p:spPr>
      </p:pic>
      <p:pic>
        <p:nvPicPr>
          <p:cNvPr id="13" name="Picture 12"/>
          <p:cNvPicPr>
            <a:picLocks noChangeAspect="1"/>
          </p:cNvPicPr>
          <p:nvPr/>
        </p:nvPicPr>
        <p:blipFill rotWithShape="1">
          <a:blip r:embed="rId6" r:link="rId5">
            <a:extLst>
              <a:ext uri="{28A0092B-C50C-407E-A947-70E740481C1C}">
                <a14:useLocalDpi xmlns:a14="http://schemas.microsoft.com/office/drawing/2010/main" val="0"/>
              </a:ext>
            </a:extLst>
          </a:blip>
          <a:srcRect l="24338" t="33813" r="54358" b="28449"/>
          <a:stretch/>
        </p:blipFill>
        <p:spPr>
          <a:xfrm rot="5400000">
            <a:off x="3118893" y="2782822"/>
            <a:ext cx="2928755" cy="3891243"/>
          </a:xfrm>
          <a:prstGeom prst="rect">
            <a:avLst/>
          </a:prstGeom>
        </p:spPr>
      </p:pic>
      <p:sp>
        <p:nvSpPr>
          <p:cNvPr id="3" name="Oval 2"/>
          <p:cNvSpPr/>
          <p:nvPr/>
        </p:nvSpPr>
        <p:spPr>
          <a:xfrm>
            <a:off x="6851179" y="2388361"/>
            <a:ext cx="928047" cy="6277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6" name="Straight Connector 15"/>
          <p:cNvCxnSpPr/>
          <p:nvPr/>
        </p:nvCxnSpPr>
        <p:spPr>
          <a:xfrm flipH="1">
            <a:off x="2637649" y="3016158"/>
            <a:ext cx="4553572" cy="2479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6528892" y="3016158"/>
            <a:ext cx="662329" cy="31766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91594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8290" y="172122"/>
            <a:ext cx="2255969" cy="666751"/>
          </a:xfrm>
          <a:prstGeom prst="rect">
            <a:avLst/>
          </a:prstGeom>
        </p:spPr>
      </p:pic>
      <p:pic>
        <p:nvPicPr>
          <p:cNvPr id="5" name="Picture 4"/>
          <p:cNvPicPr>
            <a:picLocks noChangeAspect="1"/>
          </p:cNvPicPr>
          <p:nvPr/>
        </p:nvPicPr>
        <p:blipFill>
          <a:blip r:embed="rId3"/>
          <a:stretch>
            <a:fillRect/>
          </a:stretch>
        </p:blipFill>
        <p:spPr>
          <a:xfrm>
            <a:off x="367049" y="1004781"/>
            <a:ext cx="8442103" cy="92453"/>
          </a:xfrm>
          <a:prstGeom prst="rect">
            <a:avLst/>
          </a:prstGeom>
        </p:spPr>
      </p:pic>
      <p:pic>
        <p:nvPicPr>
          <p:cNvPr id="6" name="Picture 5"/>
          <p:cNvPicPr>
            <a:picLocks noChangeAspect="1"/>
          </p:cNvPicPr>
          <p:nvPr/>
        </p:nvPicPr>
        <p:blipFill>
          <a:blip r:embed="rId3"/>
          <a:stretch>
            <a:fillRect/>
          </a:stretch>
        </p:blipFill>
        <p:spPr>
          <a:xfrm>
            <a:off x="367049" y="6192821"/>
            <a:ext cx="8442103" cy="92453"/>
          </a:xfrm>
          <a:prstGeom prst="rect">
            <a:avLst/>
          </a:prstGeom>
        </p:spPr>
      </p:pic>
      <p:sp>
        <p:nvSpPr>
          <p:cNvPr id="7" name="Rectangle 6"/>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8" name="Rectangle 7"/>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9" name="TextBox 8"/>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pic>
        <p:nvPicPr>
          <p:cNvPr id="10" name="Picture 4" descr="3 necessities"/>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94611" y="1095692"/>
            <a:ext cx="5021746" cy="509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6"/>
          <p:cNvSpPr>
            <a:spLocks noChangeArrowheads="1"/>
          </p:cNvSpPr>
          <p:nvPr/>
        </p:nvSpPr>
        <p:spPr bwMode="auto">
          <a:xfrm>
            <a:off x="386369" y="3129058"/>
            <a:ext cx="1753379" cy="1538476"/>
          </a:xfrm>
          <a:prstGeom prst="wedgeRectCallout">
            <a:avLst>
              <a:gd name="adj1" fmla="val 55745"/>
              <a:gd name="adj2" fmla="val -101097"/>
            </a:avLst>
          </a:prstGeom>
          <a:solidFill>
            <a:schemeClr val="accent1"/>
          </a:solidFill>
          <a:ln w="9525">
            <a:solidFill>
              <a:schemeClr val="tx1"/>
            </a:solidFill>
            <a:miter lim="800000"/>
            <a:headEnd/>
            <a:tailEnd/>
          </a:ln>
        </p:spPr>
        <p:txBody>
          <a:bodyPr lIns="108064" tIns="54032" rIns="108064" bIns="54032"/>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2000" dirty="0">
                <a:latin typeface="Arial" pitchFamily="34" charset="0"/>
              </a:rPr>
              <a:t>Reduce unplanned downtime, deliver production </a:t>
            </a:r>
          </a:p>
        </p:txBody>
      </p:sp>
      <p:sp>
        <p:nvSpPr>
          <p:cNvPr id="12" name="Rectangle 2"/>
          <p:cNvSpPr>
            <a:spLocks noChangeArrowheads="1"/>
          </p:cNvSpPr>
          <p:nvPr/>
        </p:nvSpPr>
        <p:spPr bwMode="auto">
          <a:xfrm>
            <a:off x="2934270" y="493319"/>
            <a:ext cx="5885090"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r>
              <a:rPr lang="en-GB" altLang="en-US" sz="1800" b="1" dirty="0">
                <a:solidFill>
                  <a:schemeClr val="tx2"/>
                </a:solidFill>
              </a:rPr>
              <a:t>STEP 1: </a:t>
            </a:r>
            <a:r>
              <a:rPr lang="en-GB" altLang="en-US" sz="1800" b="1" dirty="0" smtClean="0">
                <a:solidFill>
                  <a:schemeClr val="tx2"/>
                </a:solidFill>
              </a:rPr>
              <a:t>PSM – KEY TO CONTROLLING OPERATIONAL RISK</a:t>
            </a:r>
            <a:endParaRPr lang="en-GB" altLang="en-US" sz="1800" b="1" dirty="0">
              <a:solidFill>
                <a:schemeClr val="tx2"/>
              </a:solidFill>
            </a:endParaRPr>
          </a:p>
        </p:txBody>
      </p:sp>
      <p:sp>
        <p:nvSpPr>
          <p:cNvPr id="13" name="AutoShape 5"/>
          <p:cNvSpPr>
            <a:spLocks noChangeArrowheads="1"/>
          </p:cNvSpPr>
          <p:nvPr/>
        </p:nvSpPr>
        <p:spPr bwMode="auto">
          <a:xfrm>
            <a:off x="6916357" y="4724343"/>
            <a:ext cx="1776258" cy="931862"/>
          </a:xfrm>
          <a:prstGeom prst="wedgeRectCallout">
            <a:avLst>
              <a:gd name="adj1" fmla="val -118437"/>
              <a:gd name="adj2" fmla="val -36552"/>
            </a:avLst>
          </a:prstGeom>
          <a:solidFill>
            <a:schemeClr val="accent1"/>
          </a:solidFill>
          <a:ln w="9525">
            <a:solidFill>
              <a:schemeClr val="tx1"/>
            </a:solidFill>
            <a:miter lim="800000"/>
            <a:headEnd/>
            <a:tailEnd/>
          </a:ln>
        </p:spPr>
        <p:txBody>
          <a:bodyPr lIns="108064" tIns="54032" rIns="108064" bIns="54032"/>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2000" dirty="0">
                <a:latin typeface="Arial" pitchFamily="34" charset="0"/>
              </a:rPr>
              <a:t>Manage operational risk</a:t>
            </a:r>
          </a:p>
        </p:txBody>
      </p:sp>
      <p:sp>
        <p:nvSpPr>
          <p:cNvPr id="14" name="AutoShape 7"/>
          <p:cNvSpPr>
            <a:spLocks noChangeArrowheads="1"/>
          </p:cNvSpPr>
          <p:nvPr/>
        </p:nvSpPr>
        <p:spPr bwMode="auto">
          <a:xfrm>
            <a:off x="6511720" y="2937589"/>
            <a:ext cx="2268453" cy="1376874"/>
          </a:xfrm>
          <a:prstGeom prst="wedgeRectCallout">
            <a:avLst>
              <a:gd name="adj1" fmla="val -40431"/>
              <a:gd name="adj2" fmla="val -80037"/>
            </a:avLst>
          </a:prstGeom>
          <a:solidFill>
            <a:schemeClr val="accent1"/>
          </a:solidFill>
          <a:ln w="9525">
            <a:solidFill>
              <a:schemeClr val="tx1"/>
            </a:solidFill>
            <a:miter lim="800000"/>
            <a:headEnd/>
            <a:tailEnd/>
          </a:ln>
        </p:spPr>
        <p:txBody>
          <a:bodyPr lIns="108064" tIns="54032" rIns="108064" bIns="54032"/>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GB" altLang="en-US" sz="2000" dirty="0">
                <a:latin typeface="Arial" pitchFamily="34" charset="0"/>
              </a:rPr>
              <a:t>Prioritise emergent activities, manage expenditure</a:t>
            </a:r>
          </a:p>
        </p:txBody>
      </p:sp>
      <p:sp>
        <p:nvSpPr>
          <p:cNvPr id="15"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7</a:t>
            </a:fld>
            <a:endParaRPr lang="en-GB" dirty="0"/>
          </a:p>
        </p:txBody>
      </p:sp>
    </p:spTree>
    <p:extLst>
      <p:ext uri="{BB962C8B-B14F-4D97-AF65-F5344CB8AC3E}">
        <p14:creationId xmlns:p14="http://schemas.microsoft.com/office/powerpoint/2010/main" val="145036404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1" name="Slide Number Placeholder 2"/>
          <p:cNvSpPr>
            <a:spLocks noGrp="1"/>
          </p:cNvSpPr>
          <p:nvPr>
            <p:ph type="sldNum" sz="quarter" idx="11"/>
          </p:nvPr>
        </p:nvSpPr>
        <p:spPr>
          <a:xfrm>
            <a:off x="8450263" y="6623050"/>
            <a:ext cx="693737" cy="212725"/>
          </a:xfrm>
        </p:spPr>
        <p:txBody>
          <a:bodyPr/>
          <a:lstStyle/>
          <a:p>
            <a:pPr>
              <a:defRPr/>
            </a:pPr>
            <a:fld id="{2A253AC2-DF82-44E5-9B80-245764A0D3DE}" type="slidenum">
              <a:rPr lang="en-GB"/>
              <a:pPr>
                <a:defRPr/>
              </a:pPr>
              <a:t>8</a:t>
            </a:fld>
            <a:endParaRPr lang="en-GB" dirty="0"/>
          </a:p>
        </p:txBody>
      </p:sp>
      <p:sp>
        <p:nvSpPr>
          <p:cNvPr id="12" name="Content Placeholder 2"/>
          <p:cNvSpPr txBox="1">
            <a:spLocks/>
          </p:cNvSpPr>
          <p:nvPr/>
        </p:nvSpPr>
        <p:spPr>
          <a:xfrm>
            <a:off x="386369" y="1219975"/>
            <a:ext cx="8094056" cy="3114675"/>
          </a:xfrm>
          <a:prstGeom prst="rect">
            <a:avLst/>
          </a:prstGeom>
        </p:spPr>
        <p:txBody>
          <a:bodyPr vert="horz" lIns="108064" tIns="54032" rIns="108064" bIns="54032" rtlCol="0">
            <a:normAutofit/>
          </a:bodyPr>
          <a:lstStyle>
            <a:lvl1pPr marL="268216" indent="-268216" algn="l" defTabSz="1072866" rtl="0" eaLnBrk="1" latinLnBrk="0" hangingPunct="1">
              <a:lnSpc>
                <a:spcPct val="90000"/>
              </a:lnSpc>
              <a:spcBef>
                <a:spcPts val="1173"/>
              </a:spcBef>
              <a:buFont typeface="Arial" panose="020B0604020202020204" pitchFamily="34" charset="0"/>
              <a:buChar char="•"/>
              <a:defRPr sz="3300" kern="1200">
                <a:solidFill>
                  <a:schemeClr val="tx1"/>
                </a:solidFill>
                <a:latin typeface="+mn-lt"/>
                <a:ea typeface="+mn-ea"/>
                <a:cs typeface="+mn-cs"/>
              </a:defRPr>
            </a:lvl1pPr>
            <a:lvl2pPr marL="804649" indent="-268216" algn="l" defTabSz="1072866" rtl="0" eaLnBrk="1" latinLnBrk="0" hangingPunct="1">
              <a:lnSpc>
                <a:spcPct val="90000"/>
              </a:lnSpc>
              <a:spcBef>
                <a:spcPts val="587"/>
              </a:spcBef>
              <a:buFont typeface="Arial" panose="020B0604020202020204" pitchFamily="34" charset="0"/>
              <a:buChar char="•"/>
              <a:defRPr sz="2800" kern="1200">
                <a:solidFill>
                  <a:schemeClr val="tx1"/>
                </a:solidFill>
                <a:latin typeface="+mn-lt"/>
                <a:ea typeface="+mn-ea"/>
                <a:cs typeface="+mn-cs"/>
              </a:defRPr>
            </a:lvl2pPr>
            <a:lvl3pPr marL="1341082" indent="-268216" algn="l" defTabSz="1072866" rtl="0" eaLnBrk="1" latinLnBrk="0" hangingPunct="1">
              <a:lnSpc>
                <a:spcPct val="90000"/>
              </a:lnSpc>
              <a:spcBef>
                <a:spcPts val="587"/>
              </a:spcBef>
              <a:buFont typeface="Arial" panose="020B0604020202020204" pitchFamily="34" charset="0"/>
              <a:buChar char="•"/>
              <a:defRPr sz="2300" kern="1200">
                <a:solidFill>
                  <a:schemeClr val="tx1"/>
                </a:solidFill>
                <a:latin typeface="+mn-lt"/>
                <a:ea typeface="+mn-ea"/>
                <a:cs typeface="+mn-cs"/>
              </a:defRPr>
            </a:lvl3pPr>
            <a:lvl4pPr marL="1877515"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4pPr>
            <a:lvl5pPr marL="2413947"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5pPr>
            <a:lvl6pPr marL="2950380"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6pPr>
            <a:lvl7pPr marL="3486813"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7pPr>
            <a:lvl8pPr marL="4023246"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8pPr>
            <a:lvl9pPr marL="4559678"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9pPr>
          </a:lstStyle>
          <a:p>
            <a:r>
              <a:rPr lang="en-GB" altLang="en-US" sz="2400" dirty="0" smtClean="0"/>
              <a:t>Senior executives need to know ‘How likely am I to have an incident-free day tomorrow?’</a:t>
            </a:r>
          </a:p>
          <a:p>
            <a:pPr fontAlgn="ctr"/>
            <a:r>
              <a:rPr lang="en-GB" altLang="en-US" sz="2400" dirty="0" smtClean="0"/>
              <a:t>The two key questions are:</a:t>
            </a:r>
            <a:endParaRPr lang="en-GB" altLang="en-US" sz="2400" b="1" dirty="0" smtClean="0">
              <a:solidFill>
                <a:srgbClr val="FF0000"/>
              </a:solidFill>
            </a:endParaRPr>
          </a:p>
          <a:p>
            <a:pPr marL="839930" indent="-336550" fontAlgn="ctr"/>
            <a:r>
              <a:rPr lang="en-GB" altLang="en-US" sz="2000" dirty="0" smtClean="0"/>
              <a:t>How will we do that?</a:t>
            </a:r>
          </a:p>
          <a:p>
            <a:pPr marL="839930" indent="-336550" fontAlgn="ctr"/>
            <a:r>
              <a:rPr lang="en-GB" altLang="en-US" sz="2000" dirty="0" smtClean="0"/>
              <a:t>How will we know we are doing it?</a:t>
            </a:r>
          </a:p>
        </p:txBody>
      </p:sp>
      <p:grpSp>
        <p:nvGrpSpPr>
          <p:cNvPr id="13" name="Group 3"/>
          <p:cNvGrpSpPr>
            <a:grpSpLocks/>
          </p:cNvGrpSpPr>
          <p:nvPr/>
        </p:nvGrpSpPr>
        <p:grpSpPr bwMode="auto">
          <a:xfrm>
            <a:off x="1427163" y="2089150"/>
            <a:ext cx="7302500" cy="3986213"/>
            <a:chOff x="1427163" y="2088558"/>
            <a:chExt cx="7302500" cy="3986805"/>
          </a:xfrm>
        </p:grpSpPr>
        <p:pic>
          <p:nvPicPr>
            <p:cNvPr id="14" name="Picture 7" descr="http://cache4.asset-cache.net/xc/57080306.jpg?v=1&amp;c=IWSAsset&amp;k=2&amp;d=77BFBA49EF878921F7C3FC3F69D929FDFA27F453BB3D8671446EEDB43D17C24EC8D4BDAAD15FD283F06BF04B24B4128C"/>
            <p:cNvPicPr>
              <a:picLocks noChangeAspect="1" noChangeArrowheads="1"/>
            </p:cNvPicPr>
            <p:nvPr/>
          </p:nvPicPr>
          <p:blipFill>
            <a:blip r:embed="rId4">
              <a:extLst>
                <a:ext uri="{28A0092B-C50C-407E-A947-70E740481C1C}">
                  <a14:useLocalDpi xmlns:a14="http://schemas.microsoft.com/office/drawing/2010/main" val="0"/>
                </a:ext>
              </a:extLst>
            </a:blip>
            <a:srcRect t="50000"/>
            <a:stretch>
              <a:fillRect/>
            </a:stretch>
          </p:blipFill>
          <p:spPr bwMode="auto">
            <a:xfrm>
              <a:off x="1427163" y="4581129"/>
              <a:ext cx="5657850" cy="1494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9" descr="http://www.heatingoil.com/wp-content/uploads/2010/01/shell-ceo-peter-voser-00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07213" y="3442891"/>
              <a:ext cx="1822450"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descr="http://farm5.static.flickr.com/4113/4989074455_c1a6b3091c_z.jpg"/>
            <p:cNvPicPr>
              <a:picLocks noChangeAspect="1" noChangeArrowheads="1"/>
            </p:cNvPicPr>
            <p:nvPr/>
          </p:nvPicPr>
          <p:blipFill>
            <a:blip r:embed="rId6">
              <a:extLst>
                <a:ext uri="{28A0092B-C50C-407E-A947-70E740481C1C}">
                  <a14:useLocalDpi xmlns:a14="http://schemas.microsoft.com/office/drawing/2010/main" val="0"/>
                </a:ext>
              </a:extLst>
            </a:blip>
            <a:srcRect l="24135" t="14159" r="36928" b="35124"/>
            <a:stretch>
              <a:fillRect/>
            </a:stretch>
          </p:blipFill>
          <p:spPr bwMode="auto">
            <a:xfrm>
              <a:off x="5792788" y="3442891"/>
              <a:ext cx="1376362"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3" descr="http://t2.gstatic.com/images?q=tbn:ANd9GcT6W0bk2jn7G6P32ysTOlWMKJRnUSON3nvFdIM4FeQ5Aa4e6C7u1g"/>
            <p:cNvPicPr>
              <a:picLocks noChangeAspect="1" noChangeArrowheads="1"/>
            </p:cNvPicPr>
            <p:nvPr/>
          </p:nvPicPr>
          <p:blipFill>
            <a:blip r:embed="rId7">
              <a:extLst>
                <a:ext uri="{28A0092B-C50C-407E-A947-70E740481C1C}">
                  <a14:useLocalDpi xmlns:a14="http://schemas.microsoft.com/office/drawing/2010/main" val="0"/>
                </a:ext>
              </a:extLst>
            </a:blip>
            <a:srcRect l="7370" r="14967"/>
            <a:stretch>
              <a:fillRect/>
            </a:stretch>
          </p:blipFill>
          <p:spPr bwMode="auto">
            <a:xfrm>
              <a:off x="7380312" y="2088558"/>
              <a:ext cx="1349351" cy="1365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5" descr="http://www.energyintel.com/om/images/2007/OM2007_Christophe_de_Margerie.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6913" y="4581129"/>
              <a:ext cx="1682750" cy="1494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Rectangle 1"/>
          <p:cNvSpPr>
            <a:spLocks noChangeArrowheads="1"/>
          </p:cNvSpPr>
          <p:nvPr/>
        </p:nvSpPr>
        <p:spPr bwMode="auto">
          <a:xfrm>
            <a:off x="7361238" y="2089150"/>
            <a:ext cx="1368425" cy="1365250"/>
          </a:xfrm>
          <a:prstGeom prst="rect">
            <a:avLst/>
          </a:prstGeom>
          <a:solidFill>
            <a:srgbClr val="D9D9D9">
              <a:alpha val="8078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en-GB" altLang="en-US" sz="1800" dirty="0">
              <a:latin typeface="Arial" pitchFamily="34" charset="0"/>
            </a:endParaRPr>
          </a:p>
        </p:txBody>
      </p:sp>
      <p:sp>
        <p:nvSpPr>
          <p:cNvPr id="20" name="Rectangle 10"/>
          <p:cNvSpPr>
            <a:spLocks noChangeArrowheads="1"/>
          </p:cNvSpPr>
          <p:nvPr/>
        </p:nvSpPr>
        <p:spPr bwMode="auto">
          <a:xfrm>
            <a:off x="5792788" y="3444875"/>
            <a:ext cx="2936875" cy="2630488"/>
          </a:xfrm>
          <a:prstGeom prst="rect">
            <a:avLst/>
          </a:prstGeom>
          <a:solidFill>
            <a:srgbClr val="D9D9D9">
              <a:alpha val="8117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en-GB" altLang="en-US" sz="1800" dirty="0">
              <a:latin typeface="Arial" pitchFamily="34" charset="0"/>
            </a:endParaRPr>
          </a:p>
        </p:txBody>
      </p:sp>
      <p:sp>
        <p:nvSpPr>
          <p:cNvPr id="21" name="Rectangle 11"/>
          <p:cNvSpPr>
            <a:spLocks noChangeArrowheads="1"/>
          </p:cNvSpPr>
          <p:nvPr/>
        </p:nvSpPr>
        <p:spPr bwMode="auto">
          <a:xfrm>
            <a:off x="1427163" y="4581525"/>
            <a:ext cx="4365625" cy="1493838"/>
          </a:xfrm>
          <a:prstGeom prst="rect">
            <a:avLst/>
          </a:prstGeom>
          <a:solidFill>
            <a:srgbClr val="D9D9D9">
              <a:alpha val="8117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en-GB" altLang="en-US" sz="1800" dirty="0">
              <a:latin typeface="Arial" pitchFamily="34" charset="0"/>
            </a:endParaRPr>
          </a:p>
        </p:txBody>
      </p:sp>
      <p:sp>
        <p:nvSpPr>
          <p:cNvPr id="22" name="Rectangle 4"/>
          <p:cNvSpPr>
            <a:spLocks noChangeArrowheads="1"/>
          </p:cNvSpPr>
          <p:nvPr/>
        </p:nvSpPr>
        <p:spPr bwMode="auto">
          <a:xfrm>
            <a:off x="4256088" y="5661025"/>
            <a:ext cx="1036637" cy="207963"/>
          </a:xfrm>
          <a:prstGeom prst="rect">
            <a:avLst/>
          </a:prstGeom>
          <a:solidFill>
            <a:srgbClr val="D9D9D9">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en-GB" altLang="en-US" sz="1800" dirty="0">
              <a:latin typeface="Arial" pitchFamily="34" charset="0"/>
            </a:endParaRPr>
          </a:p>
        </p:txBody>
      </p:sp>
      <p:sp>
        <p:nvSpPr>
          <p:cNvPr id="23" name="TextBox 22"/>
          <p:cNvSpPr txBox="1">
            <a:spLocks noChangeArrowheads="1"/>
          </p:cNvSpPr>
          <p:nvPr/>
        </p:nvSpPr>
        <p:spPr bwMode="auto">
          <a:xfrm>
            <a:off x="1009933" y="3488843"/>
            <a:ext cx="4517409" cy="4784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54032" rIns="0" bIns="54032">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GB" altLang="en-US" sz="2400" dirty="0">
                <a:latin typeface="Arial" pitchFamily="34" charset="0"/>
              </a:rPr>
              <a:t>“I think” means “I don't know”</a:t>
            </a:r>
          </a:p>
        </p:txBody>
      </p:sp>
      <p:sp>
        <p:nvSpPr>
          <p:cNvPr id="24" name="Rectangle 2"/>
          <p:cNvSpPr>
            <a:spLocks noChangeArrowheads="1"/>
          </p:cNvSpPr>
          <p:nvPr/>
        </p:nvSpPr>
        <p:spPr bwMode="auto">
          <a:xfrm>
            <a:off x="5792788" y="386800"/>
            <a:ext cx="3103347"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r>
              <a:rPr lang="en-GB" altLang="en-US" sz="1800" b="1" dirty="0">
                <a:solidFill>
                  <a:schemeClr val="tx2"/>
                </a:solidFill>
              </a:rPr>
              <a:t>STEP 1: </a:t>
            </a:r>
            <a:r>
              <a:rPr lang="en-GB" altLang="en-US" sz="1800" b="1" dirty="0" smtClean="0">
                <a:solidFill>
                  <a:schemeClr val="tx2"/>
                </a:solidFill>
              </a:rPr>
              <a:t>NEED </a:t>
            </a:r>
            <a:r>
              <a:rPr lang="en-GB" altLang="en-US" sz="1800" b="1" dirty="0">
                <a:solidFill>
                  <a:schemeClr val="tx2"/>
                </a:solidFill>
              </a:rPr>
              <a:t>TO KNOW</a:t>
            </a:r>
          </a:p>
        </p:txBody>
      </p:sp>
    </p:spTree>
    <p:extLst>
      <p:ext uri="{BB962C8B-B14F-4D97-AF65-F5344CB8AC3E}">
        <p14:creationId xmlns:p14="http://schemas.microsoft.com/office/powerpoint/2010/main" val="12472120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8290" y="172122"/>
            <a:ext cx="2255969" cy="666751"/>
          </a:xfrm>
          <a:prstGeom prst="rect">
            <a:avLst/>
          </a:prstGeom>
        </p:spPr>
      </p:pic>
      <p:pic>
        <p:nvPicPr>
          <p:cNvPr id="6" name="Picture 5"/>
          <p:cNvPicPr>
            <a:picLocks noChangeAspect="1"/>
          </p:cNvPicPr>
          <p:nvPr/>
        </p:nvPicPr>
        <p:blipFill>
          <a:blip r:embed="rId3"/>
          <a:stretch>
            <a:fillRect/>
          </a:stretch>
        </p:blipFill>
        <p:spPr>
          <a:xfrm>
            <a:off x="367049" y="1004781"/>
            <a:ext cx="8442103" cy="92453"/>
          </a:xfrm>
          <a:prstGeom prst="rect">
            <a:avLst/>
          </a:prstGeom>
        </p:spPr>
      </p:pic>
      <p:pic>
        <p:nvPicPr>
          <p:cNvPr id="8" name="Picture 7"/>
          <p:cNvPicPr>
            <a:picLocks noChangeAspect="1"/>
          </p:cNvPicPr>
          <p:nvPr/>
        </p:nvPicPr>
        <p:blipFill>
          <a:blip r:embed="rId3"/>
          <a:stretch>
            <a:fillRect/>
          </a:stretch>
        </p:blipFill>
        <p:spPr>
          <a:xfrm>
            <a:off x="367049" y="6192821"/>
            <a:ext cx="8442103" cy="92453"/>
          </a:xfrm>
          <a:prstGeom prst="rect">
            <a:avLst/>
          </a:prstGeom>
        </p:spPr>
      </p:pic>
      <p:sp>
        <p:nvSpPr>
          <p:cNvPr id="9" name="Rectangle 8"/>
          <p:cNvSpPr/>
          <p:nvPr/>
        </p:nvSpPr>
        <p:spPr>
          <a:xfrm>
            <a:off x="386369" y="6285271"/>
            <a:ext cx="8393805" cy="411744"/>
          </a:xfrm>
          <a:prstGeom prst="rect">
            <a:avLst/>
          </a:prstGeom>
          <a:solidFill>
            <a:srgbClr val="E4E4E4"/>
          </a:solidFill>
          <a:ln>
            <a:solidFill>
              <a:srgbClr val="E4E4E4"/>
            </a:solidFill>
          </a:ln>
        </p:spPr>
        <p:style>
          <a:lnRef idx="2">
            <a:schemeClr val="accent1">
              <a:shade val="50000"/>
            </a:schemeClr>
          </a:lnRef>
          <a:fillRef idx="1">
            <a:schemeClr val="accent1"/>
          </a:fillRef>
          <a:effectRef idx="0">
            <a:schemeClr val="accent1"/>
          </a:effectRef>
          <a:fontRef idx="minor">
            <a:schemeClr val="lt1"/>
          </a:fontRef>
        </p:style>
        <p:txBody>
          <a:bodyPr lIns="107287" tIns="53643" rIns="107287" bIns="53643" rtlCol="0" anchor="ctr"/>
          <a:lstStyle/>
          <a:p>
            <a:pPr algn="ctr"/>
            <a:endParaRPr lang="en-GB" dirty="0"/>
          </a:p>
        </p:txBody>
      </p:sp>
      <p:sp>
        <p:nvSpPr>
          <p:cNvPr id="10" name="Rectangle 9"/>
          <p:cNvSpPr/>
          <p:nvPr/>
        </p:nvSpPr>
        <p:spPr>
          <a:xfrm>
            <a:off x="444325" y="6352644"/>
            <a:ext cx="8375033" cy="302233"/>
          </a:xfrm>
          <a:prstGeom prst="rect">
            <a:avLst/>
          </a:prstGeom>
        </p:spPr>
        <p:txBody>
          <a:bodyPr wrap="square" lIns="107287" tIns="53643" rIns="107287" bIns="53643">
            <a:spAutoFit/>
          </a:bodyPr>
          <a:lstStyle/>
          <a:p>
            <a:pPr algn="r">
              <a:lnSpc>
                <a:spcPct val="60000"/>
              </a:lnSpc>
            </a:pPr>
            <a:r>
              <a:rPr lang="en-GB" b="1" dirty="0" smtClean="0">
                <a:solidFill>
                  <a:schemeClr val="tx2">
                    <a:lumMod val="75000"/>
                  </a:schemeClr>
                </a:solidFill>
              </a:rPr>
              <a:t>www.energyinst.org</a:t>
            </a:r>
            <a:endParaRPr lang="en-GB" b="1" dirty="0">
              <a:solidFill>
                <a:schemeClr val="tx2">
                  <a:lumMod val="75000"/>
                </a:schemeClr>
              </a:solidFill>
            </a:endParaRPr>
          </a:p>
        </p:txBody>
      </p:sp>
      <p:sp>
        <p:nvSpPr>
          <p:cNvPr id="2" name="TextBox 1"/>
          <p:cNvSpPr txBox="1"/>
          <p:nvPr/>
        </p:nvSpPr>
        <p:spPr>
          <a:xfrm>
            <a:off x="3940274" y="3882964"/>
            <a:ext cx="216734" cy="431499"/>
          </a:xfrm>
          <a:prstGeom prst="rect">
            <a:avLst/>
          </a:prstGeom>
          <a:noFill/>
        </p:spPr>
        <p:txBody>
          <a:bodyPr wrap="none" lIns="107287" tIns="53643" rIns="107287" bIns="53643" rtlCol="0">
            <a:spAutoFit/>
          </a:bodyPr>
          <a:lstStyle/>
          <a:p>
            <a:endParaRPr lang="en-US" dirty="0"/>
          </a:p>
        </p:txBody>
      </p:sp>
      <p:sp>
        <p:nvSpPr>
          <p:cNvPr id="12" name="Content Placeholder 2"/>
          <p:cNvSpPr txBox="1">
            <a:spLocks/>
          </p:cNvSpPr>
          <p:nvPr/>
        </p:nvSpPr>
        <p:spPr>
          <a:xfrm>
            <a:off x="344199" y="1197836"/>
            <a:ext cx="8435975" cy="4848122"/>
          </a:xfrm>
          <a:prstGeom prst="rect">
            <a:avLst/>
          </a:prstGeom>
        </p:spPr>
        <p:txBody>
          <a:bodyPr vert="horz" lIns="108064" tIns="54032" rIns="108064" bIns="54032" rtlCol="0">
            <a:noAutofit/>
          </a:bodyPr>
          <a:lstStyle>
            <a:lvl1pPr marL="268216" indent="-268216" algn="l" defTabSz="1072866" rtl="0" eaLnBrk="1" latinLnBrk="0" hangingPunct="1">
              <a:lnSpc>
                <a:spcPct val="90000"/>
              </a:lnSpc>
              <a:spcBef>
                <a:spcPts val="1173"/>
              </a:spcBef>
              <a:buFont typeface="Arial" panose="020B0604020202020204" pitchFamily="34" charset="0"/>
              <a:buChar char="•"/>
              <a:defRPr sz="3300" kern="1200">
                <a:solidFill>
                  <a:schemeClr val="tx1"/>
                </a:solidFill>
                <a:latin typeface="+mn-lt"/>
                <a:ea typeface="+mn-ea"/>
                <a:cs typeface="+mn-cs"/>
              </a:defRPr>
            </a:lvl1pPr>
            <a:lvl2pPr marL="804649" indent="-268216" algn="l" defTabSz="1072866" rtl="0" eaLnBrk="1" latinLnBrk="0" hangingPunct="1">
              <a:lnSpc>
                <a:spcPct val="90000"/>
              </a:lnSpc>
              <a:spcBef>
                <a:spcPts val="587"/>
              </a:spcBef>
              <a:buFont typeface="Arial" panose="020B0604020202020204" pitchFamily="34" charset="0"/>
              <a:buChar char="•"/>
              <a:defRPr sz="2800" kern="1200">
                <a:solidFill>
                  <a:schemeClr val="tx1"/>
                </a:solidFill>
                <a:latin typeface="+mn-lt"/>
                <a:ea typeface="+mn-ea"/>
                <a:cs typeface="+mn-cs"/>
              </a:defRPr>
            </a:lvl2pPr>
            <a:lvl3pPr marL="1341082" indent="-268216" algn="l" defTabSz="1072866" rtl="0" eaLnBrk="1" latinLnBrk="0" hangingPunct="1">
              <a:lnSpc>
                <a:spcPct val="90000"/>
              </a:lnSpc>
              <a:spcBef>
                <a:spcPts val="587"/>
              </a:spcBef>
              <a:buFont typeface="Arial" panose="020B0604020202020204" pitchFamily="34" charset="0"/>
              <a:buChar char="•"/>
              <a:defRPr sz="2300" kern="1200">
                <a:solidFill>
                  <a:schemeClr val="tx1"/>
                </a:solidFill>
                <a:latin typeface="+mn-lt"/>
                <a:ea typeface="+mn-ea"/>
                <a:cs typeface="+mn-cs"/>
              </a:defRPr>
            </a:lvl3pPr>
            <a:lvl4pPr marL="1877515"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4pPr>
            <a:lvl5pPr marL="2413947"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5pPr>
            <a:lvl6pPr marL="2950380"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6pPr>
            <a:lvl7pPr marL="3486813"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7pPr>
            <a:lvl8pPr marL="4023246"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8pPr>
            <a:lvl9pPr marL="4559678" indent="-268216" algn="l" defTabSz="1072866" rtl="0" eaLnBrk="1" latinLnBrk="0" hangingPunct="1">
              <a:lnSpc>
                <a:spcPct val="90000"/>
              </a:lnSpc>
              <a:spcBef>
                <a:spcPts val="587"/>
              </a:spcBef>
              <a:buFont typeface="Arial" panose="020B0604020202020204" pitchFamily="34" charset="0"/>
              <a:buChar char="•"/>
              <a:defRPr sz="2100" kern="1200">
                <a:solidFill>
                  <a:schemeClr val="tx1"/>
                </a:solidFill>
                <a:latin typeface="+mn-lt"/>
                <a:ea typeface="+mn-ea"/>
                <a:cs typeface="+mn-cs"/>
              </a:defRPr>
            </a:lvl9pPr>
          </a:lstStyle>
          <a:p>
            <a:pPr>
              <a:lnSpc>
                <a:spcPct val="100000"/>
              </a:lnSpc>
              <a:spcBef>
                <a:spcPts val="300"/>
              </a:spcBef>
            </a:pPr>
            <a:r>
              <a:rPr lang="en-GB" altLang="en-US" sz="2000" dirty="0"/>
              <a:t>EI Process Safety Committee </a:t>
            </a:r>
            <a:r>
              <a:rPr lang="en-GB" altLang="en-US" sz="2000" dirty="0" smtClean="0"/>
              <a:t>developed </a:t>
            </a:r>
            <a:r>
              <a:rPr lang="en-GB" sz="2000" i="1" dirty="0" smtClean="0"/>
              <a:t>High </a:t>
            </a:r>
            <a:r>
              <a:rPr lang="en-GB" sz="2000" i="1" dirty="0"/>
              <a:t>level framework for process safety management (PSM framework</a:t>
            </a:r>
            <a:r>
              <a:rPr lang="en-GB" sz="2000" i="1" dirty="0" smtClean="0"/>
              <a:t>) </a:t>
            </a:r>
            <a:r>
              <a:rPr lang="en-GB" altLang="en-US" sz="2000" dirty="0"/>
              <a:t>(EI PSMF)</a:t>
            </a:r>
            <a:r>
              <a:rPr lang="en-GB" sz="2000" dirty="0" smtClean="0"/>
              <a:t>, 1</a:t>
            </a:r>
            <a:r>
              <a:rPr lang="en-GB" sz="2000" baseline="30000" dirty="0" smtClean="0"/>
              <a:t>st</a:t>
            </a:r>
            <a:r>
              <a:rPr lang="en-GB" sz="2000" dirty="0" smtClean="0"/>
              <a:t> edition</a:t>
            </a:r>
            <a:r>
              <a:rPr lang="en-GB" sz="2000" dirty="0"/>
              <a:t>, December 2010, ISBN 978 0 85293 584 2</a:t>
            </a:r>
            <a:r>
              <a:rPr lang="en-GB" sz="2000" dirty="0" smtClean="0"/>
              <a:t>), register </a:t>
            </a:r>
            <a:r>
              <a:rPr lang="en-GB" sz="2000" dirty="0"/>
              <a:t>for free single </a:t>
            </a:r>
            <a:r>
              <a:rPr lang="en-GB" sz="2000" dirty="0" smtClean="0"/>
              <a:t>user download </a:t>
            </a:r>
            <a:r>
              <a:rPr lang="en-GB" sz="2000" dirty="0" smtClean="0">
                <a:hlinkClick r:id="rId4"/>
              </a:rPr>
              <a:t>www.energyinst.org/technical/psm/PSM-framework</a:t>
            </a:r>
            <a:r>
              <a:rPr lang="en-GB" sz="2000" dirty="0" smtClean="0"/>
              <a:t> </a:t>
            </a:r>
            <a:endParaRPr lang="en-GB" sz="2000" dirty="0"/>
          </a:p>
          <a:p>
            <a:pPr>
              <a:lnSpc>
                <a:spcPct val="100000"/>
              </a:lnSpc>
              <a:spcBef>
                <a:spcPts val="300"/>
              </a:spcBef>
            </a:pPr>
            <a:r>
              <a:rPr lang="en-GB" altLang="en-US" sz="2000" dirty="0" smtClean="0"/>
              <a:t>Development approach:</a:t>
            </a:r>
          </a:p>
          <a:p>
            <a:pPr marL="993633" lvl="2" indent="-457200">
              <a:lnSpc>
                <a:spcPct val="100000"/>
              </a:lnSpc>
              <a:spcBef>
                <a:spcPts val="300"/>
              </a:spcBef>
            </a:pPr>
            <a:r>
              <a:rPr lang="en-GB" altLang="en-US" sz="1800" dirty="0" smtClean="0"/>
              <a:t>Workshops with participants representing a cross-section of the energy industry sectors and stakeholders, including industrial insurers, UK HSE, etc.</a:t>
            </a:r>
          </a:p>
          <a:p>
            <a:pPr marL="993633" lvl="2" indent="-457200">
              <a:lnSpc>
                <a:spcPct val="100000"/>
              </a:lnSpc>
              <a:spcBef>
                <a:spcPts val="300"/>
              </a:spcBef>
            </a:pPr>
            <a:r>
              <a:rPr lang="en-GB" altLang="en-US" sz="1800" dirty="0" smtClean="0"/>
              <a:t>Subsequent wider stakeholder review. </a:t>
            </a:r>
          </a:p>
          <a:p>
            <a:pPr>
              <a:lnSpc>
                <a:spcPct val="100000"/>
              </a:lnSpc>
              <a:spcBef>
                <a:spcPts val="300"/>
              </a:spcBef>
            </a:pPr>
            <a:r>
              <a:rPr lang="en-GB" altLang="en-US" sz="2000" dirty="0" smtClean="0"/>
              <a:t>Developed “for the industry, by the industry”</a:t>
            </a:r>
          </a:p>
          <a:p>
            <a:pPr>
              <a:lnSpc>
                <a:spcPct val="100000"/>
              </a:lnSpc>
              <a:spcBef>
                <a:spcPts val="300"/>
              </a:spcBef>
            </a:pPr>
            <a:r>
              <a:rPr lang="en-GB" altLang="en-US" sz="2000" dirty="0"/>
              <a:t>Represents current energy industry PSM good </a:t>
            </a:r>
            <a:r>
              <a:rPr lang="en-GB" altLang="en-US" sz="2000" dirty="0" smtClean="0"/>
              <a:t>practices.</a:t>
            </a:r>
            <a:endParaRPr lang="en-GB" altLang="en-US" sz="2000" dirty="0"/>
          </a:p>
          <a:p>
            <a:pPr>
              <a:lnSpc>
                <a:spcPct val="100000"/>
              </a:lnSpc>
              <a:spcBef>
                <a:spcPts val="300"/>
              </a:spcBef>
            </a:pPr>
            <a:r>
              <a:rPr lang="en-GB" altLang="en-US" sz="2000" dirty="0" smtClean="0"/>
              <a:t>Comprehensive.</a:t>
            </a:r>
            <a:endParaRPr lang="en-GB" altLang="en-US" sz="2000" dirty="0"/>
          </a:p>
          <a:p>
            <a:pPr>
              <a:lnSpc>
                <a:spcPct val="100000"/>
              </a:lnSpc>
              <a:spcBef>
                <a:spcPts val="300"/>
              </a:spcBef>
            </a:pPr>
            <a:r>
              <a:rPr lang="en-GB" altLang="en-US" sz="2000" dirty="0" smtClean="0"/>
              <a:t>Structured.</a:t>
            </a:r>
            <a:endParaRPr lang="en-GB" altLang="en-US" sz="2000" dirty="0"/>
          </a:p>
          <a:p>
            <a:pPr>
              <a:lnSpc>
                <a:spcPct val="100000"/>
              </a:lnSpc>
              <a:spcBef>
                <a:spcPts val="300"/>
              </a:spcBef>
            </a:pPr>
            <a:r>
              <a:rPr lang="en-GB" altLang="en-US" sz="2000" dirty="0" smtClean="0"/>
              <a:t>Endorsed and adopted by UK HSE (regulator).</a:t>
            </a:r>
          </a:p>
          <a:p>
            <a:pPr>
              <a:lnSpc>
                <a:spcPct val="100000"/>
              </a:lnSpc>
              <a:spcBef>
                <a:spcPts val="300"/>
              </a:spcBef>
            </a:pPr>
            <a:r>
              <a:rPr lang="en-GB" altLang="en-US" sz="2000" dirty="0" smtClean="0"/>
              <a:t>Other ‘industry’ PSM resources are available.</a:t>
            </a:r>
            <a:endParaRPr lang="en-US" altLang="en-US" sz="2000" dirty="0" smtClean="0"/>
          </a:p>
        </p:txBody>
      </p:sp>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4156" y="3425588"/>
            <a:ext cx="2012114" cy="278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a:spLocks noChangeArrowheads="1"/>
          </p:cNvSpPr>
          <p:nvPr/>
        </p:nvSpPr>
        <p:spPr bwMode="auto">
          <a:xfrm>
            <a:off x="5131559" y="460211"/>
            <a:ext cx="3687800" cy="41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64" tIns="54032" rIns="108064" bIns="5403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r>
              <a:rPr lang="en-GB" altLang="en-US" sz="1800" b="1" dirty="0">
                <a:solidFill>
                  <a:schemeClr val="tx2"/>
                </a:solidFill>
              </a:rPr>
              <a:t>STEP 1: </a:t>
            </a:r>
            <a:r>
              <a:rPr lang="en-GB" altLang="en-US" sz="1800" b="1" dirty="0" smtClean="0">
                <a:solidFill>
                  <a:schemeClr val="tx2"/>
                </a:solidFill>
              </a:rPr>
              <a:t>EI PSMF</a:t>
            </a:r>
            <a:endParaRPr lang="en-GB" altLang="en-US" sz="1800" b="1" dirty="0">
              <a:solidFill>
                <a:schemeClr val="tx2"/>
              </a:solidFill>
            </a:endParaRPr>
          </a:p>
        </p:txBody>
      </p:sp>
      <p:sp>
        <p:nvSpPr>
          <p:cNvPr id="15" name="Slide Number Placeholder 2"/>
          <p:cNvSpPr>
            <a:spLocks noGrp="1"/>
          </p:cNvSpPr>
          <p:nvPr>
            <p:ph type="sldNum" sz="quarter" idx="11"/>
          </p:nvPr>
        </p:nvSpPr>
        <p:spPr>
          <a:xfrm>
            <a:off x="8450263" y="6623050"/>
            <a:ext cx="693737" cy="212725"/>
          </a:xfrm>
        </p:spPr>
        <p:txBody>
          <a:bodyPr/>
          <a:lstStyle/>
          <a:p>
            <a:pPr>
              <a:defRPr/>
            </a:pPr>
            <a:fld id="{E8A0563F-84E4-46F7-B0E5-297D44D5DB27}" type="slidenum">
              <a:rPr lang="en-GB"/>
              <a:pPr>
                <a:defRPr/>
              </a:pPr>
              <a:t>9</a:t>
            </a:fld>
            <a:endParaRPr lang="en-GB" dirty="0"/>
          </a:p>
        </p:txBody>
      </p:sp>
    </p:spTree>
    <p:extLst>
      <p:ext uri="{BB962C8B-B14F-4D97-AF65-F5344CB8AC3E}">
        <p14:creationId xmlns:p14="http://schemas.microsoft.com/office/powerpoint/2010/main" val="124721204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1675</TotalTime>
  <Words>2557</Words>
  <Application>Microsoft Macintosh PowerPoint</Application>
  <PresentationFormat>On-screen Show (4:3)</PresentationFormat>
  <Paragraphs>466</Paragraphs>
  <Slides>41</Slides>
  <Notes>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EI Middle East Branch</vt:lpstr>
      <vt:lpstr>PowerPoint Presentation</vt:lpstr>
      <vt:lpstr>PowerPoint Presentation</vt:lpstr>
      <vt:lpstr>PowerPoint Presentation</vt:lpstr>
      <vt:lpstr>PowerPoint Presentation</vt:lpstr>
      <vt:lpstr>STEP 1: COMPANY OBJECTIVES – BUT HOW?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EI Middle East Branch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Ross Pullar</dc:creator>
  <cp:lastModifiedBy>Maria Blakley</cp:lastModifiedBy>
  <cp:revision>82</cp:revision>
  <dcterms:created xsi:type="dcterms:W3CDTF">2013-10-10T21:28:24Z</dcterms:created>
  <dcterms:modified xsi:type="dcterms:W3CDTF">2013-11-13T10:29:30Z</dcterms:modified>
</cp:coreProperties>
</file>